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256" r:id="rId2"/>
    <p:sldId id="267" r:id="rId3"/>
    <p:sldId id="283" r:id="rId4"/>
    <p:sldId id="295" r:id="rId5"/>
    <p:sldId id="258" r:id="rId6"/>
    <p:sldId id="259" r:id="rId7"/>
    <p:sldId id="284" r:id="rId8"/>
    <p:sldId id="260" r:id="rId9"/>
    <p:sldId id="261" r:id="rId10"/>
    <p:sldId id="262" r:id="rId11"/>
    <p:sldId id="285" r:id="rId12"/>
    <p:sldId id="263" r:id="rId13"/>
    <p:sldId id="264" r:id="rId14"/>
    <p:sldId id="286" r:id="rId15"/>
    <p:sldId id="269" r:id="rId16"/>
    <p:sldId id="287" r:id="rId17"/>
    <p:sldId id="270" r:id="rId18"/>
    <p:sldId id="288" r:id="rId19"/>
    <p:sldId id="271" r:id="rId20"/>
    <p:sldId id="289" r:id="rId21"/>
    <p:sldId id="300" r:id="rId22"/>
    <p:sldId id="291" r:id="rId23"/>
    <p:sldId id="290" r:id="rId24"/>
    <p:sldId id="272" r:id="rId25"/>
    <p:sldId id="292" r:id="rId26"/>
    <p:sldId id="273" r:id="rId27"/>
    <p:sldId id="293" r:id="rId28"/>
    <p:sldId id="274" r:id="rId29"/>
    <p:sldId id="294" r:id="rId30"/>
    <p:sldId id="257" r:id="rId31"/>
    <p:sldId id="268" r:id="rId32"/>
    <p:sldId id="299" r:id="rId33"/>
    <p:sldId id="275" r:id="rId34"/>
    <p:sldId id="276" r:id="rId35"/>
    <p:sldId id="279" r:id="rId36"/>
    <p:sldId id="282" r:id="rId37"/>
    <p:sldId id="277" r:id="rId38"/>
    <p:sldId id="297" r:id="rId39"/>
    <p:sldId id="281" r:id="rId40"/>
    <p:sldId id="298" r:id="rId41"/>
    <p:sldId id="278" r:id="rId42"/>
    <p:sldId id="28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75299" autoAdjust="0"/>
  </p:normalViewPr>
  <p:slideViewPr>
    <p:cSldViewPr snapToGrid="0" showGuides="1">
      <p:cViewPr varScale="1">
        <p:scale>
          <a:sx n="61" d="100"/>
          <a:sy n="61" d="100"/>
        </p:scale>
        <p:origin x="466" y="3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344"/>
    </p:cViewPr>
  </p:sorterViewPr>
  <p:notesViewPr>
    <p:cSldViewPr snapToGrid="0">
      <p:cViewPr varScale="1">
        <p:scale>
          <a:sx n="62" d="100"/>
          <a:sy n="62" d="100"/>
        </p:scale>
        <p:origin x="322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Toastmasters Club Central Training</a:t>
            </a: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US"/>
              <a:t>1/3/2019</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toastmasterveena@gmail.com</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A70CE6-2906-4316-A334-314F98DD0AC6}" type="slidenum">
              <a:rPr lang="en-US" smtClean="0"/>
              <a:t>‹#›</a:t>
            </a:fld>
            <a:endParaRPr lang="en-US"/>
          </a:p>
        </p:txBody>
      </p:sp>
    </p:spTree>
    <p:extLst>
      <p:ext uri="{BB962C8B-B14F-4D97-AF65-F5344CB8AC3E}">
        <p14:creationId xmlns:p14="http://schemas.microsoft.com/office/powerpoint/2010/main" val="28749069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Toastmasters Club Central Training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r>
              <a:rPr lang="en-US"/>
              <a:t>1/3/2019</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toastmasterveena@gmail.com</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2B4AA-AC51-4F6A-845B-89D4323D5089}" type="slidenum">
              <a:rPr lang="en-US" smtClean="0"/>
              <a:t>‹#›</a:t>
            </a:fld>
            <a:endParaRPr lang="en-US"/>
          </a:p>
        </p:txBody>
      </p:sp>
    </p:spTree>
    <p:extLst>
      <p:ext uri="{BB962C8B-B14F-4D97-AF65-F5344CB8AC3E}">
        <p14:creationId xmlns:p14="http://schemas.microsoft.com/office/powerpoint/2010/main" val="227978699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oastmasters.org/117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ailto:speechcontests@toastmasters.org?subject=Eligibility%20Checker"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many of</a:t>
            </a:r>
            <a:r>
              <a:rPr lang="en-US" baseline="0" dirty="0"/>
              <a:t> you have logged into Club Central?</a:t>
            </a:r>
          </a:p>
          <a:p>
            <a:pPr marL="171450" indent="-171450">
              <a:buFont typeface="Arial" panose="020B0604020202020204" pitchFamily="34" charset="0"/>
              <a:buChar char="•"/>
            </a:pPr>
            <a:r>
              <a:rPr lang="en-US" baseline="0" dirty="0"/>
              <a:t>How many of you know your roles in Club Central?</a:t>
            </a:r>
          </a:p>
          <a:p>
            <a:pPr marL="171450" indent="-171450">
              <a:buFont typeface="Arial" panose="020B0604020202020204" pitchFamily="34" charset="0"/>
              <a:buChar char="•"/>
            </a:pPr>
            <a:r>
              <a:rPr lang="en-US" baseline="0" dirty="0"/>
              <a:t>How many of you have any idea what Club Central is?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Club Central is the website under Toastmasters.org where you conduct your official club business. We will go over in this session what is possible within Club Central and help you get a better understanding of what we can add, when, whose role it is to add the information, and when to add them.</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1</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49602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is used to input information for your member who is new to Toastmasters.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 sure you enter the name and email for new members accurately.  Any errors in member names must be corrected through International—the member or any club officer cannot make the corrections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If the email is incorrect, they won’t receive their initial information email from International.  </a:t>
            </a:r>
            <a:r>
              <a:rPr lang="en-US" dirty="0"/>
              <a:t>This email address is where </a:t>
            </a:r>
            <a:r>
              <a:rPr lang="en-US" baseline="0" dirty="0"/>
              <a:t>the Pathways information and all communication from Toastmasters will be sent.   </a:t>
            </a:r>
          </a:p>
          <a:p>
            <a:endParaRPr lang="en-US" baseline="0" dirty="0"/>
          </a:p>
          <a:p>
            <a:r>
              <a:rPr lang="en-US" baseline="0" dirty="0"/>
              <a:t>Sponsors receive credit from Toastmasters International.  If the new member has a sponsor, be sure to include the name.</a:t>
            </a:r>
          </a:p>
          <a:p>
            <a:endParaRPr lang="en-US" baseline="0" dirty="0"/>
          </a:p>
          <a:p>
            <a:r>
              <a:rPr lang="en-US" baseline="0" dirty="0"/>
              <a:t>Privacy settings – If you check “NO”, they will not be able to be contacted by that method.  Their information will not show up in the member roster. Members can change the privacy settings in their “Profile.” </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10</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79198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submit payment for memberships, select this box.</a:t>
            </a:r>
          </a:p>
        </p:txBody>
      </p:sp>
      <p:sp>
        <p:nvSpPr>
          <p:cNvPr id="4" name="Slide Number Placeholder 3"/>
          <p:cNvSpPr>
            <a:spLocks noGrp="1"/>
          </p:cNvSpPr>
          <p:nvPr>
            <p:ph type="sldNum" sz="quarter" idx="10"/>
          </p:nvPr>
        </p:nvSpPr>
        <p:spPr/>
        <p:txBody>
          <a:bodyPr/>
          <a:lstStyle/>
          <a:p>
            <a:fld id="{B732B4AA-AC51-4F6A-845B-89D4323D5089}" type="slidenum">
              <a:rPr lang="en-US" smtClean="0"/>
              <a:t>11</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97523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Select either</a:t>
            </a:r>
            <a:r>
              <a:rPr lang="en-US" baseline="0" dirty="0"/>
              <a:t> Member “Renewal” or “Reinstating Member”:</a:t>
            </a:r>
          </a:p>
          <a:p>
            <a:pPr>
              <a:spcAft>
                <a:spcPts val="600"/>
              </a:spcAft>
            </a:pPr>
            <a:endParaRPr lang="en-US" baseline="0" dirty="0"/>
          </a:p>
          <a:p>
            <a:pPr marL="171450" indent="-171450">
              <a:spcAft>
                <a:spcPts val="600"/>
              </a:spcAft>
              <a:buFont typeface="Arial" panose="020B0604020202020204" pitchFamily="34" charset="0"/>
              <a:buChar char="•"/>
            </a:pPr>
            <a:r>
              <a:rPr lang="en-US" baseline="0" dirty="0"/>
              <a:t>If you select “Renewal,” the Begin and End dates will automatically appear.</a:t>
            </a:r>
          </a:p>
          <a:p>
            <a:pPr marL="171450" indent="-171450">
              <a:spcAft>
                <a:spcPts val="600"/>
              </a:spcAft>
              <a:buFont typeface="Arial" panose="020B0604020202020204" pitchFamily="34" charset="0"/>
              <a:buChar char="•"/>
            </a:pPr>
            <a:endParaRPr lang="en-US" baseline="0" dirty="0"/>
          </a:p>
          <a:p>
            <a:pPr marL="171450" indent="-171450">
              <a:spcAft>
                <a:spcPts val="600"/>
              </a:spcAft>
              <a:buFont typeface="Arial" panose="020B0604020202020204" pitchFamily="34" charset="0"/>
              <a:buChar char="•"/>
            </a:pPr>
            <a:r>
              <a:rPr lang="en-US" baseline="0" dirty="0"/>
              <a:t>If you select “Reinstating Member,” you’ll need to enter the Begin and End dates.</a:t>
            </a:r>
          </a:p>
          <a:p>
            <a:pPr>
              <a:spcAft>
                <a:spcPts val="600"/>
              </a:spcAft>
            </a:pPr>
            <a:endParaRPr lang="en-US" baseline="0" dirty="0"/>
          </a:p>
          <a:p>
            <a:pPr>
              <a:spcAft>
                <a:spcPts val="600"/>
              </a:spcAft>
            </a:pPr>
            <a:r>
              <a:rPr lang="en-US" baseline="0" dirty="0"/>
              <a:t>Select “Add to Cart”</a:t>
            </a:r>
          </a:p>
          <a:p>
            <a:pPr>
              <a:spcAft>
                <a:spcPts val="600"/>
              </a:spcAft>
            </a:pPr>
            <a:endParaRPr lang="en-US" baseline="0" dirty="0"/>
          </a:p>
          <a:p>
            <a:pPr>
              <a:spcAft>
                <a:spcPts val="600"/>
              </a:spcAft>
            </a:pPr>
            <a:r>
              <a:rPr lang="en-US" baseline="0" dirty="0"/>
              <a:t>It will show up in the “Membership Cart” as shown below.</a:t>
            </a:r>
          </a:p>
          <a:p>
            <a:pPr>
              <a:spcAft>
                <a:spcPts val="600"/>
              </a:spcAft>
            </a:pPr>
            <a:endParaRPr lang="en-US" baseline="0" dirty="0"/>
          </a:p>
          <a:p>
            <a:r>
              <a:rPr lang="en-US" sz="1200" kern="1200" dirty="0">
                <a:solidFill>
                  <a:schemeClr val="tx1"/>
                </a:solidFill>
                <a:effectLst/>
                <a:latin typeface="+mn-lt"/>
                <a:ea typeface="+mn-ea"/>
                <a:cs typeface="+mn-cs"/>
              </a:rPr>
              <a:t>Click on the Continue to Payment button that will lead you to a new screen.</a:t>
            </a:r>
          </a:p>
        </p:txBody>
      </p:sp>
      <p:sp>
        <p:nvSpPr>
          <p:cNvPr id="4" name="Slide Number Placeholder 3"/>
          <p:cNvSpPr>
            <a:spLocks noGrp="1"/>
          </p:cNvSpPr>
          <p:nvPr>
            <p:ph type="sldNum" sz="quarter" idx="10"/>
          </p:nvPr>
        </p:nvSpPr>
        <p:spPr/>
        <p:txBody>
          <a:bodyPr/>
          <a:lstStyle/>
          <a:p>
            <a:fld id="{B732B4AA-AC51-4F6A-845B-89D4323D5089}" type="slidenum">
              <a:rPr lang="en-US" smtClean="0"/>
              <a:t>12</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63808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review</a:t>
            </a:r>
            <a:r>
              <a:rPr lang="en-US" baseline="0" dirty="0"/>
              <a:t> the member name and the amount, you can pay with a credit card.</a:t>
            </a:r>
          </a:p>
          <a:p>
            <a:r>
              <a:rPr lang="en-US" baseline="0" dirty="0"/>
              <a:t>You will receive an email that the payment went through. </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13</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839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this box to submit education awards on behalf of your members.</a:t>
            </a:r>
          </a:p>
        </p:txBody>
      </p:sp>
      <p:sp>
        <p:nvSpPr>
          <p:cNvPr id="4" name="Slide Number Placeholder 3"/>
          <p:cNvSpPr>
            <a:spLocks noGrp="1"/>
          </p:cNvSpPr>
          <p:nvPr>
            <p:ph type="sldNum" sz="quarter" idx="10"/>
          </p:nvPr>
        </p:nvSpPr>
        <p:spPr/>
        <p:txBody>
          <a:bodyPr/>
          <a:lstStyle/>
          <a:p>
            <a:fld id="{B732B4AA-AC51-4F6A-845B-89D4323D5089}" type="slidenum">
              <a:rPr lang="en-US" smtClean="0"/>
              <a:t>14</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42433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“Select Member,” click on the name of the member for whom you are entering the award.  Next, you will need to select the award you are entering.</a:t>
            </a:r>
          </a:p>
          <a:p>
            <a:endParaRPr lang="en-US" dirty="0"/>
          </a:p>
          <a:p>
            <a:r>
              <a:rPr lang="en-US" dirty="0"/>
              <a:t>If the award is for work performed in the legacy program, you’ll need to identify the name of the speech manual, as well as the dates and titles of the individual speeches.</a:t>
            </a:r>
          </a:p>
          <a:p>
            <a:endParaRPr lang="en-US" dirty="0"/>
          </a:p>
          <a:p>
            <a:r>
              <a:rPr lang="en-US" dirty="0"/>
              <a:t>If the award is for work in Pathways, the Base Camp Manager must submit the award in Club Central in addition to approving it in Pathways.</a:t>
            </a:r>
          </a:p>
          <a:p>
            <a:endParaRPr lang="en-US" dirty="0"/>
          </a:p>
          <a:p>
            <a:r>
              <a:rPr lang="en-US" dirty="0"/>
              <a:t>You CANNOT submit your own awards.  Another officer must submit the information for your award.</a:t>
            </a:r>
          </a:p>
        </p:txBody>
      </p:sp>
      <p:sp>
        <p:nvSpPr>
          <p:cNvPr id="4" name="Slide Number Placeholder 3"/>
          <p:cNvSpPr>
            <a:spLocks noGrp="1"/>
          </p:cNvSpPr>
          <p:nvPr>
            <p:ph type="sldNum" sz="quarter" idx="10"/>
          </p:nvPr>
        </p:nvSpPr>
        <p:spPr/>
        <p:txBody>
          <a:bodyPr/>
          <a:lstStyle/>
          <a:p>
            <a:fld id="{B732B4AA-AC51-4F6A-845B-89D4323D5089}" type="slidenum">
              <a:rPr lang="en-US" smtClean="0"/>
              <a:t>15</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602157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and download information for your club’s roster by selecting this box.</a:t>
            </a:r>
          </a:p>
        </p:txBody>
      </p:sp>
      <p:sp>
        <p:nvSpPr>
          <p:cNvPr id="4" name="Slide Number Placeholder 3"/>
          <p:cNvSpPr>
            <a:spLocks noGrp="1"/>
          </p:cNvSpPr>
          <p:nvPr>
            <p:ph type="sldNum" sz="quarter" idx="10"/>
          </p:nvPr>
        </p:nvSpPr>
        <p:spPr/>
        <p:txBody>
          <a:bodyPr/>
          <a:lstStyle/>
          <a:p>
            <a:fld id="{B732B4AA-AC51-4F6A-845B-89D4323D5089}" type="slidenum">
              <a:rPr lang="en-US" smtClean="0"/>
              <a:t>16</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402791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information in different ways.  </a:t>
            </a:r>
          </a:p>
          <a:p>
            <a:pPr marL="228600" indent="-228600">
              <a:buAutoNum type="arabicPeriod"/>
            </a:pPr>
            <a:r>
              <a:rPr lang="en-US" dirty="0"/>
              <a:t>You can export the data to CSV/Excel.  There you can choose the data you want to include to create a roster to be used amongst your members.</a:t>
            </a:r>
          </a:p>
          <a:p>
            <a:pPr marL="228600" indent="-228600">
              <a:buAutoNum type="arabicPeriod"/>
            </a:pPr>
            <a:r>
              <a:rPr lang="en-US" dirty="0"/>
              <a:t>You can simply print the roster as it appears on the screen.</a:t>
            </a:r>
          </a:p>
          <a:p>
            <a:pPr marL="228600" indent="-228600">
              <a:buAutoNum type="arabicPeriod"/>
            </a:pPr>
            <a:r>
              <a:rPr lang="en-US" dirty="0"/>
              <a:t>Under the member’s name, you’ll see additional information including their member number; what, if any, club officer role they hold; and if they are enrolled in Pathways.</a:t>
            </a:r>
          </a:p>
          <a:p>
            <a:pPr marL="228600" indent="-228600">
              <a:buAutoNum type="arabicPeriod"/>
            </a:pPr>
            <a:r>
              <a:rPr lang="en-US" dirty="0"/>
              <a:t>If the member is not enrolled in Pathways, you will see their name, club officer role, and member number, but no mention of Pathways.</a:t>
            </a:r>
          </a:p>
          <a:p>
            <a:pPr marL="228600" indent="-228600">
              <a:buAutoNum type="arabicPeriod"/>
            </a:pPr>
            <a:r>
              <a:rPr lang="en-US" dirty="0"/>
              <a:t>To the right, you will see a padlock, indicating their privacy settings.</a:t>
            </a:r>
          </a:p>
          <a:p>
            <a:pPr marL="228600" indent="-228600">
              <a:buAutoNum type="arabicPeriod"/>
            </a:pPr>
            <a:r>
              <a:rPr lang="en-US" dirty="0"/>
              <a:t>And to the far right, you can select the edit box to modify some of the member’s information.</a:t>
            </a:r>
          </a:p>
        </p:txBody>
      </p:sp>
      <p:sp>
        <p:nvSpPr>
          <p:cNvPr id="4" name="Slide Number Placeholder 3"/>
          <p:cNvSpPr>
            <a:spLocks noGrp="1"/>
          </p:cNvSpPr>
          <p:nvPr>
            <p:ph type="sldNum" sz="quarter" idx="10"/>
          </p:nvPr>
        </p:nvSpPr>
        <p:spPr/>
        <p:txBody>
          <a:bodyPr/>
          <a:lstStyle/>
          <a:p>
            <a:fld id="{B732B4AA-AC51-4F6A-845B-89D4323D5089}" type="slidenum">
              <a:rPr lang="en-US" smtClean="0"/>
              <a:t>17</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49290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selecting this box, you can review, update, and assign club officers.</a:t>
            </a:r>
          </a:p>
        </p:txBody>
      </p:sp>
      <p:sp>
        <p:nvSpPr>
          <p:cNvPr id="4" name="Slide Number Placeholder 3"/>
          <p:cNvSpPr>
            <a:spLocks noGrp="1"/>
          </p:cNvSpPr>
          <p:nvPr>
            <p:ph type="sldNum" sz="quarter" idx="10"/>
          </p:nvPr>
        </p:nvSpPr>
        <p:spPr/>
        <p:txBody>
          <a:bodyPr/>
          <a:lstStyle/>
          <a:p>
            <a:fld id="{B732B4AA-AC51-4F6A-845B-89D4323D5089}" type="slidenum">
              <a:rPr lang="en-US" smtClean="0"/>
              <a:t>18</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99046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that after your club has elected its officers, that the information at Toastmasters International about your officers is updated.  </a:t>
            </a:r>
          </a:p>
          <a:p>
            <a:endParaRPr lang="en-US" dirty="0"/>
          </a:p>
          <a:p>
            <a:r>
              <a:rPr lang="en-US" dirty="0"/>
              <a:t>Clubs can elect officers for either semi-annual or annual terms.</a:t>
            </a:r>
          </a:p>
          <a:p>
            <a:endParaRPr lang="en-US" dirty="0"/>
          </a:p>
          <a:p>
            <a:r>
              <a:rPr lang="en-US" dirty="0"/>
              <a:t>For clubs with semi-annual elections, the updates must be entered by June 30 for the following July through December term, and by December 31 for the following January through June term.</a:t>
            </a:r>
          </a:p>
          <a:p>
            <a:endParaRPr lang="en-US" dirty="0"/>
          </a:p>
          <a:p>
            <a:r>
              <a:rPr lang="en-US" dirty="0"/>
              <a:t>For clubs with annual elections, you need update your officer list by June 30 for the following term of July of that year through June of the next.</a:t>
            </a:r>
          </a:p>
        </p:txBody>
      </p:sp>
      <p:sp>
        <p:nvSpPr>
          <p:cNvPr id="4" name="Slide Number Placeholder 3"/>
          <p:cNvSpPr>
            <a:spLocks noGrp="1"/>
          </p:cNvSpPr>
          <p:nvPr>
            <p:ph type="sldNum" sz="quarter" idx="10"/>
          </p:nvPr>
        </p:nvSpPr>
        <p:spPr/>
        <p:txBody>
          <a:bodyPr/>
          <a:lstStyle/>
          <a:p>
            <a:fld id="{B732B4AA-AC51-4F6A-845B-89D4323D5089}" type="slidenum">
              <a:rPr lang="en-US" smtClean="0"/>
              <a:t>19</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93018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club officer training, you’ve learned quite a wide range of information about your role as an officer.  </a:t>
            </a:r>
            <a:r>
              <a:rPr lang="en-US" baseline="0" dirty="0"/>
              <a:t>In this portion of the presentation, you’ll learn about some online tools available to club officers that you will need…and want…to use.</a:t>
            </a:r>
          </a:p>
          <a:p>
            <a:endParaRPr lang="en-US" baseline="0" dirty="0"/>
          </a:p>
          <a:p>
            <a:r>
              <a:rPr lang="en-US" baseline="0" dirty="0"/>
              <a:t>You’ll learn where to find and how to use the tools to update the information about your club, add members, pay dues renewals, and download information you can use to create a club membership roster.</a:t>
            </a:r>
          </a:p>
        </p:txBody>
      </p:sp>
      <p:sp>
        <p:nvSpPr>
          <p:cNvPr id="4" name="Slide Number Placeholder 3"/>
          <p:cNvSpPr>
            <a:spLocks noGrp="1"/>
          </p:cNvSpPr>
          <p:nvPr>
            <p:ph type="sldNum" sz="quarter" idx="10"/>
          </p:nvPr>
        </p:nvSpPr>
        <p:spPr/>
        <p:txBody>
          <a:bodyPr/>
          <a:lstStyle/>
          <a:p>
            <a:fld id="{B732B4AA-AC51-4F6A-845B-89D4323D5089}" type="slidenum">
              <a:rPr lang="en-US" smtClean="0"/>
              <a:t>2</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97938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box is where you go to review and update your club’s mailing address, officer terms, and club preferences.  </a:t>
            </a:r>
          </a:p>
        </p:txBody>
      </p:sp>
      <p:sp>
        <p:nvSpPr>
          <p:cNvPr id="4" name="Slide Number Placeholder 3"/>
          <p:cNvSpPr>
            <a:spLocks noGrp="1"/>
          </p:cNvSpPr>
          <p:nvPr>
            <p:ph type="sldNum" sz="quarter" idx="10"/>
          </p:nvPr>
        </p:nvSpPr>
        <p:spPr/>
        <p:txBody>
          <a:bodyPr/>
          <a:lstStyle/>
          <a:p>
            <a:fld id="{B732B4AA-AC51-4F6A-845B-89D4323D5089}" type="slidenum">
              <a:rPr lang="en-US" smtClean="0"/>
              <a:t>20</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5439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 Demographics tells information about your club.  Is it a community club or a corporate club?  What is the primary language spoken at the club meetings?  Is the club open to anyone or is it limited to only a certain group? When did we charter? Time to file taxes—what are our club’s tax numbers? Can members attend online?  Is it an advanced club?  All that information is located here, as well as the mailing address for the club, which is critical you keep up to date.</a:t>
            </a:r>
          </a:p>
        </p:txBody>
      </p:sp>
      <p:sp>
        <p:nvSpPr>
          <p:cNvPr id="4" name="Slide Number Placeholder 3"/>
          <p:cNvSpPr>
            <a:spLocks noGrp="1"/>
          </p:cNvSpPr>
          <p:nvPr>
            <p:ph type="sldNum" sz="quarter" idx="10"/>
          </p:nvPr>
        </p:nvSpPr>
        <p:spPr/>
        <p:txBody>
          <a:bodyPr/>
          <a:lstStyle/>
          <a:p>
            <a:fld id="{B732B4AA-AC51-4F6A-845B-89D4323D5089}" type="slidenum">
              <a:rPr lang="en-US" smtClean="0"/>
              <a:t>21</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69362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selecting this box, you can look at up to two years of receipts for items purchased from Toastmasters International by your club.</a:t>
            </a:r>
          </a:p>
        </p:txBody>
      </p:sp>
      <p:sp>
        <p:nvSpPr>
          <p:cNvPr id="4" name="Slide Number Placeholder 3"/>
          <p:cNvSpPr>
            <a:spLocks noGrp="1"/>
          </p:cNvSpPr>
          <p:nvPr>
            <p:ph type="sldNum" sz="quarter" idx="10"/>
          </p:nvPr>
        </p:nvSpPr>
        <p:spPr/>
        <p:txBody>
          <a:bodyPr/>
          <a:lstStyle/>
          <a:p>
            <a:fld id="{B732B4AA-AC51-4F6A-845B-89D4323D5089}" type="slidenum">
              <a:rPr lang="en-US" smtClean="0"/>
              <a:t>22</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86379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accessed through this box will help your club stay on top of its progress towards Distinguished Club status.</a:t>
            </a:r>
          </a:p>
        </p:txBody>
      </p:sp>
      <p:sp>
        <p:nvSpPr>
          <p:cNvPr id="4" name="Slide Number Placeholder 3"/>
          <p:cNvSpPr>
            <a:spLocks noGrp="1"/>
          </p:cNvSpPr>
          <p:nvPr>
            <p:ph type="sldNum" sz="quarter" idx="10"/>
          </p:nvPr>
        </p:nvSpPr>
        <p:spPr/>
        <p:txBody>
          <a:bodyPr/>
          <a:lstStyle/>
          <a:p>
            <a:fld id="{B732B4AA-AC51-4F6A-845B-89D4323D5089}" type="slidenum">
              <a:rPr lang="en-US" smtClean="0"/>
              <a:t>23</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876488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“Dashboard” for your club.  Information tracked here helps your club monitor its progress towards meeting your DCP goals.  It allows you to identify what goals you have already achieved, as well as those you still need to work on.  You may need to add new members, or perhaps nudge a few members to complete their next education goal.</a:t>
            </a:r>
          </a:p>
          <a:p>
            <a:endParaRPr lang="en-US" baseline="0" dirty="0"/>
          </a:p>
          <a:p>
            <a:r>
              <a:rPr lang="en-US" baseline="0" dirty="0"/>
              <a:t>Keep a watchful eye on your “Membership” numbers at the top of the page-- you need a minimum of 20 or a net gain of 5 to be a distinguished club.</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24</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72028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you can see and print out a list of your club’s awards and achievements!</a:t>
            </a:r>
          </a:p>
        </p:txBody>
      </p:sp>
      <p:sp>
        <p:nvSpPr>
          <p:cNvPr id="4" name="Slide Number Placeholder 3"/>
          <p:cNvSpPr>
            <a:spLocks noGrp="1"/>
          </p:cNvSpPr>
          <p:nvPr>
            <p:ph type="sldNum" sz="quarter" idx="10"/>
          </p:nvPr>
        </p:nvSpPr>
        <p:spPr/>
        <p:txBody>
          <a:bodyPr/>
          <a:lstStyle/>
          <a:p>
            <a:fld id="{B732B4AA-AC51-4F6A-845B-89D4323D5089}" type="slidenum">
              <a:rPr lang="en-US" smtClean="0"/>
              <a:t>25</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85895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a list of the awards your club has achieved since 2003-2004.  The list includes various Membership Building Programs and the Distinguished Club Program.</a:t>
            </a:r>
          </a:p>
          <a:p>
            <a:endParaRPr lang="en-US" dirty="0"/>
          </a:p>
          <a:p>
            <a:r>
              <a:rPr lang="en-US" dirty="0"/>
              <a:t>You can even print your club’s annual Anniversary</a:t>
            </a:r>
            <a:r>
              <a:rPr lang="en-US" baseline="0" dirty="0"/>
              <a:t> </a:t>
            </a:r>
            <a:r>
              <a:rPr lang="en-US" dirty="0"/>
              <a:t>certificates.  </a:t>
            </a:r>
            <a:r>
              <a:rPr lang="en-US" baseline="0" dirty="0"/>
              <a:t>This is great for celebrating the club!</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26</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416690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contest season approaching, the Eligibility Assistant will prove very handy.  </a:t>
            </a:r>
          </a:p>
        </p:txBody>
      </p:sp>
      <p:sp>
        <p:nvSpPr>
          <p:cNvPr id="4" name="Slide Number Placeholder 3"/>
          <p:cNvSpPr>
            <a:spLocks noGrp="1"/>
          </p:cNvSpPr>
          <p:nvPr>
            <p:ph type="sldNum" sz="quarter" idx="10"/>
          </p:nvPr>
        </p:nvSpPr>
        <p:spPr/>
        <p:txBody>
          <a:bodyPr/>
          <a:lstStyle/>
          <a:p>
            <a:fld id="{B732B4AA-AC51-4F6A-845B-89D4323D5089}" type="slidenum">
              <a:rPr lang="en-US" smtClean="0"/>
              <a:t>27</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774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tool is used to check membership status, club status, and if a member is serving as a club or district officer.  Why would you want to know?  Because you need to check for an individual’s eligibility to compete in a speech contest or be a proxy.</a:t>
            </a:r>
          </a:p>
          <a:p>
            <a:endParaRPr lang="en-US" sz="1200" kern="1200" dirty="0">
              <a:solidFill>
                <a:schemeClr val="tx1"/>
              </a:solidFill>
              <a:effectLst/>
              <a:latin typeface="+mn-lt"/>
              <a:ea typeface="+mn-ea"/>
              <a:cs typeface="+mn-cs"/>
            </a:endParaRPr>
          </a:p>
          <a:p>
            <a:r>
              <a:rPr lang="en-US" dirty="0"/>
              <a:t>You are limited to looking at information at your own level of responsibility.  For example:  club officers can look at their own club members; Area Directors can look at members in their own area; Division Directors can check members within their own division; and a</a:t>
            </a:r>
          </a:p>
          <a:p>
            <a:r>
              <a:rPr lang="en-US" dirty="0"/>
              <a:t>District director can check members only within their own district. </a:t>
            </a:r>
          </a:p>
          <a:p>
            <a:endParaRPr lang="en-US" dirty="0"/>
          </a:p>
          <a:p>
            <a:r>
              <a:rPr lang="en-US" dirty="0"/>
              <a:t>A link is provided to the </a:t>
            </a:r>
            <a:r>
              <a:rPr lang="en-US" i="1" dirty="0">
                <a:hlinkClick r:id="rId3"/>
              </a:rPr>
              <a:t>Speech Contest Rulebook</a:t>
            </a:r>
            <a:r>
              <a:rPr lang="en-US" dirty="0"/>
              <a:t> (Item 1171) so you can review the complete list of eligibility requirements. </a:t>
            </a:r>
          </a:p>
          <a:p>
            <a:br>
              <a:rPr lang="en-US" dirty="0"/>
            </a:br>
            <a:r>
              <a:rPr lang="en-US" dirty="0"/>
              <a:t>To verify the eligibility of members in recently chartered clubs, or for additional questions regarding eligibility, you should contact Toastmasters International’s Education Services at </a:t>
            </a:r>
            <a:r>
              <a:rPr lang="en-US" dirty="0">
                <a:hlinkClick r:id="rId4"/>
              </a:rPr>
              <a:t>speechcontests@toastmasters.org</a:t>
            </a:r>
            <a:r>
              <a:rPr lang="en-US" dirty="0"/>
              <a:t> for further assistance.</a:t>
            </a:r>
          </a:p>
          <a:p>
            <a:endParaRPr lang="en-US" dirty="0"/>
          </a:p>
          <a:p>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28</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257523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changed your club contact person, moved your meeting location or date, updated the website or Facebook addresses, you need to click on this box.</a:t>
            </a:r>
          </a:p>
        </p:txBody>
      </p:sp>
      <p:sp>
        <p:nvSpPr>
          <p:cNvPr id="4" name="Slide Number Placeholder 3"/>
          <p:cNvSpPr>
            <a:spLocks noGrp="1"/>
          </p:cNvSpPr>
          <p:nvPr>
            <p:ph type="sldNum" sz="quarter" idx="10"/>
          </p:nvPr>
        </p:nvSpPr>
        <p:spPr/>
        <p:txBody>
          <a:bodyPr/>
          <a:lstStyle/>
          <a:p>
            <a:fld id="{B732B4AA-AC51-4F6A-845B-89D4323D5089}" type="slidenum">
              <a:rPr lang="en-US" smtClean="0"/>
              <a:t>29</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06151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You’ll learn how you go about posting your new officer list and submitting education awards. You’ll find a quick way to track your Distinguished Club goals, ensure your speech contestants are eligible, and even find out information about past members.  These are just a few of the many resources available to you through Club Central!</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3</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527595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upper right portion of the Toastmasters International home page, there is a Find a Club button that allows the public to find a club that meets in a location and on a day and time that works for them.   The search results include a map with the club meeting location noted.</a:t>
            </a:r>
          </a:p>
        </p:txBody>
      </p:sp>
      <p:sp>
        <p:nvSpPr>
          <p:cNvPr id="4" name="Slide Number Placeholder 3"/>
          <p:cNvSpPr>
            <a:spLocks noGrp="1"/>
          </p:cNvSpPr>
          <p:nvPr>
            <p:ph type="sldNum" sz="quarter" idx="10"/>
          </p:nvPr>
        </p:nvSpPr>
        <p:spPr/>
        <p:txBody>
          <a:bodyPr/>
          <a:lstStyle/>
          <a:p>
            <a:fld id="{B732B4AA-AC51-4F6A-845B-89D4323D5089}" type="slidenum">
              <a:rPr lang="en-US" smtClean="0"/>
              <a:t>30</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64840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information in this section is used to populate the information displayed in the results of a “Find a Club” search.</a:t>
            </a:r>
          </a:p>
          <a:p>
            <a:pPr marL="171450" indent="-171450">
              <a:buFont typeface="Arial" panose="020B0604020202020204" pitchFamily="34" charset="0"/>
              <a:buChar char="•"/>
            </a:pPr>
            <a:r>
              <a:rPr lang="en-US" dirty="0"/>
              <a:t>If  you see your club’s information on the Find a Club page is out of date, it can be updated through this screen in Club Central.</a:t>
            </a:r>
          </a:p>
          <a:p>
            <a:pPr marL="171450" indent="-171450">
              <a:buFont typeface="Arial" panose="020B0604020202020204" pitchFamily="34" charset="0"/>
              <a:buChar char="•"/>
            </a:pPr>
            <a:r>
              <a:rPr lang="en-US" b="1" dirty="0"/>
              <a:t>Please note: </a:t>
            </a:r>
            <a:r>
              <a:rPr lang="en-US" dirty="0"/>
              <a:t>if the meeting address has changed, you must move the map marker to the new location on the map. This does not occur automatically.</a:t>
            </a:r>
          </a:p>
          <a:p>
            <a:pPr marL="171450" indent="-171450">
              <a:buFont typeface="Arial" panose="020B0604020202020204" pitchFamily="34" charset="0"/>
              <a:buChar char="•"/>
            </a:pPr>
            <a:r>
              <a:rPr lang="en-US" dirty="0"/>
              <a:t>If no club officer has internet access, the information can be </a:t>
            </a:r>
            <a:r>
              <a:rPr lang="en-US" u="none" dirty="0"/>
              <a:t>emaile</a:t>
            </a:r>
            <a:r>
              <a:rPr lang="en-US" dirty="0"/>
              <a:t>d or faxed to 1-303-799-7753.</a:t>
            </a:r>
          </a:p>
        </p:txBody>
      </p:sp>
      <p:sp>
        <p:nvSpPr>
          <p:cNvPr id="4" name="Slide Number Placeholder 3"/>
          <p:cNvSpPr>
            <a:spLocks noGrp="1"/>
          </p:cNvSpPr>
          <p:nvPr>
            <p:ph type="sldNum" sz="quarter" idx="10"/>
          </p:nvPr>
        </p:nvSpPr>
        <p:spPr/>
        <p:txBody>
          <a:bodyPr/>
          <a:lstStyle/>
          <a:p>
            <a:fld id="{B732B4AA-AC51-4F6A-845B-89D4323D5089}" type="slidenum">
              <a:rPr lang="en-US" smtClean="0"/>
              <a:t>31</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980359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this box leads you to a number of helpful administrative reports.</a:t>
            </a:r>
          </a:p>
        </p:txBody>
      </p:sp>
      <p:sp>
        <p:nvSpPr>
          <p:cNvPr id="4" name="Slide Number Placeholder 3"/>
          <p:cNvSpPr>
            <a:spLocks noGrp="1"/>
          </p:cNvSpPr>
          <p:nvPr>
            <p:ph type="sldNum" sz="quarter" idx="10"/>
          </p:nvPr>
        </p:nvSpPr>
        <p:spPr/>
        <p:txBody>
          <a:bodyPr/>
          <a:lstStyle/>
          <a:p>
            <a:fld id="{B732B4AA-AC51-4F6A-845B-89D4323D5089}" type="slidenum">
              <a:rPr lang="en-US" smtClean="0"/>
              <a:t>32</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352805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select to see reports on:</a:t>
            </a:r>
          </a:p>
          <a:p>
            <a:pPr marL="171450" indent="-171450">
              <a:buFont typeface="Arial" panose="020B0604020202020204" pitchFamily="34" charset="0"/>
              <a:buChar char="•"/>
            </a:pPr>
            <a:r>
              <a:rPr lang="en-US" dirty="0"/>
              <a:t>Charter members</a:t>
            </a:r>
          </a:p>
          <a:p>
            <a:pPr marL="171450" indent="-171450">
              <a:buFont typeface="Arial" panose="020B0604020202020204" pitchFamily="34" charset="0"/>
              <a:buChar char="•"/>
            </a:pPr>
            <a:r>
              <a:rPr lang="en-US" dirty="0"/>
              <a:t>Past and present members</a:t>
            </a:r>
          </a:p>
          <a:p>
            <a:pPr marL="171450" indent="-171450">
              <a:buFont typeface="Arial" panose="020B0604020202020204" pitchFamily="34" charset="0"/>
              <a:buChar char="•"/>
            </a:pPr>
            <a:r>
              <a:rPr lang="en-US" dirty="0"/>
              <a:t>Past and present club officers; and</a:t>
            </a:r>
          </a:p>
          <a:p>
            <a:pPr marL="171450" indent="-171450">
              <a:buFont typeface="Arial" panose="020B0604020202020204" pitchFamily="34" charset="0"/>
              <a:buChar char="•"/>
            </a:pPr>
            <a:r>
              <a:rPr lang="en-US" dirty="0"/>
              <a:t>Past and present education awards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reports can be printed as is or exported to Excel.</a:t>
            </a:r>
          </a:p>
        </p:txBody>
      </p:sp>
      <p:sp>
        <p:nvSpPr>
          <p:cNvPr id="4" name="Header Placeholder 3"/>
          <p:cNvSpPr>
            <a:spLocks noGrp="1"/>
          </p:cNvSpPr>
          <p:nvPr>
            <p:ph type="hdr" sz="quarter" idx="10"/>
          </p:nvPr>
        </p:nvSpPr>
        <p:spPr/>
        <p:txBody>
          <a:bodyPr/>
          <a:lstStyle/>
          <a:p>
            <a:r>
              <a:rPr lang="en-US"/>
              <a:t>Toastmasters Club Central Training</a:t>
            </a:r>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Slide Number Placeholder 6"/>
          <p:cNvSpPr>
            <a:spLocks noGrp="1"/>
          </p:cNvSpPr>
          <p:nvPr>
            <p:ph type="sldNum" sz="quarter" idx="13"/>
          </p:nvPr>
        </p:nvSpPr>
        <p:spPr/>
        <p:txBody>
          <a:bodyPr/>
          <a:lstStyle/>
          <a:p>
            <a:fld id="{B732B4AA-AC51-4F6A-845B-89D4323D5089}" type="slidenum">
              <a:rPr lang="en-US" smtClean="0"/>
              <a:t>33</a:t>
            </a:fld>
            <a:endParaRPr lang="en-US"/>
          </a:p>
        </p:txBody>
      </p:sp>
    </p:spTree>
    <p:extLst>
      <p:ext uri="{BB962C8B-B14F-4D97-AF65-F5344CB8AC3E}">
        <p14:creationId xmlns:p14="http://schemas.microsoft.com/office/powerpoint/2010/main" val="2358923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way these reports can be useful is outreach.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you can run a report on your past and present 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Export the report to Excel.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Sort the results to identify past members who were members within the last 5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Schedule an Open House and invite them.  Have a celebration!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Bring them back.   Increase your membership.</a:t>
            </a:r>
          </a:p>
          <a:p>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34</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952445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general question, there’s a good chance someone else has also had the same question.  A good place to check is in the FAQ (or Frequently Asked Questions) section of the Toastmasters International website. </a:t>
            </a:r>
          </a:p>
        </p:txBody>
      </p:sp>
      <p:sp>
        <p:nvSpPr>
          <p:cNvPr id="4" name="Header Placeholder 3"/>
          <p:cNvSpPr>
            <a:spLocks noGrp="1"/>
          </p:cNvSpPr>
          <p:nvPr>
            <p:ph type="hdr" sz="quarter"/>
          </p:nvPr>
        </p:nvSpPr>
        <p:spPr/>
        <p:txBody>
          <a:bodyPr/>
          <a:lstStyle/>
          <a:p>
            <a:r>
              <a:rPr lang="en-US"/>
              <a:t>Toastmasters Club Central Training</a:t>
            </a:r>
          </a:p>
        </p:txBody>
      </p:sp>
      <p:sp>
        <p:nvSpPr>
          <p:cNvPr id="5" name="Date Placeholder 4"/>
          <p:cNvSpPr>
            <a:spLocks noGrp="1"/>
          </p:cNvSpPr>
          <p:nvPr>
            <p:ph type="dt" idx="1"/>
          </p:nvPr>
        </p:nvSpPr>
        <p:spPr/>
        <p:txBody>
          <a:bodyPr/>
          <a:lstStyle/>
          <a:p>
            <a:r>
              <a:rPr lang="en-US"/>
              <a:t>1/3/2019</a:t>
            </a:r>
          </a:p>
        </p:txBody>
      </p:sp>
      <p:sp>
        <p:nvSpPr>
          <p:cNvPr id="6" name="Footer Placeholder 5"/>
          <p:cNvSpPr>
            <a:spLocks noGrp="1"/>
          </p:cNvSpPr>
          <p:nvPr>
            <p:ph type="ftr" sz="quarter" idx="4"/>
          </p:nvPr>
        </p:nvSpPr>
        <p:spPr/>
        <p:txBody>
          <a:bodyPr/>
          <a:lstStyle/>
          <a:p>
            <a:r>
              <a:rPr lang="en-US"/>
              <a:t>toastmasterveena@gmail.com</a:t>
            </a:r>
          </a:p>
        </p:txBody>
      </p:sp>
      <p:sp>
        <p:nvSpPr>
          <p:cNvPr id="7" name="Slide Number Placeholder 6"/>
          <p:cNvSpPr>
            <a:spLocks noGrp="1"/>
          </p:cNvSpPr>
          <p:nvPr>
            <p:ph type="sldNum" sz="quarter" idx="5"/>
          </p:nvPr>
        </p:nvSpPr>
        <p:spPr/>
        <p:txBody>
          <a:bodyPr/>
          <a:lstStyle/>
          <a:p>
            <a:fld id="{B732B4AA-AC51-4F6A-845B-89D4323D5089}" type="slidenum">
              <a:rPr lang="en-US" smtClean="0"/>
              <a:t>35</a:t>
            </a:fld>
            <a:endParaRPr lang="en-US"/>
          </a:p>
        </p:txBody>
      </p:sp>
    </p:spTree>
    <p:extLst>
      <p:ext uri="{BB962C8B-B14F-4D97-AF65-F5344CB8AC3E}">
        <p14:creationId xmlns:p14="http://schemas.microsoft.com/office/powerpoint/2010/main" val="2035329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find it on the footer bar at the bottom of each page.  A simple click on FAQ will lead you to a wealth of information.  (https://www.toastmasters.org/footer/faq/)</a:t>
            </a:r>
          </a:p>
        </p:txBody>
      </p:sp>
      <p:sp>
        <p:nvSpPr>
          <p:cNvPr id="4" name="Slide Number Placeholder 3"/>
          <p:cNvSpPr>
            <a:spLocks noGrp="1"/>
          </p:cNvSpPr>
          <p:nvPr>
            <p:ph type="sldNum" sz="quarter" idx="10"/>
          </p:nvPr>
        </p:nvSpPr>
        <p:spPr/>
        <p:txBody>
          <a:bodyPr/>
          <a:lstStyle/>
          <a:p>
            <a:fld id="{B732B4AA-AC51-4F6A-845B-89D4323D5089}" type="slidenum">
              <a:rPr lang="en-US" smtClean="0"/>
              <a:t>36</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910589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200"/>
              </a:spcAft>
              <a:buFont typeface="Webdings" panose="05030102010509060703" pitchFamily="18" charset="2"/>
              <a:buChar char="4"/>
            </a:pPr>
            <a:r>
              <a:rPr lang="en-US" kern="1200" dirty="0"/>
              <a:t>What is DCP?</a:t>
            </a:r>
          </a:p>
          <a:p>
            <a:pPr marL="457200" indent="-457200">
              <a:spcAft>
                <a:spcPts val="1200"/>
              </a:spcAft>
              <a:buFont typeface="Webdings" panose="05030102010509060703" pitchFamily="18" charset="2"/>
              <a:buChar char="4"/>
            </a:pPr>
            <a:r>
              <a:rPr lang="en-US" kern="1200" dirty="0"/>
              <a:t>Who can update club information?</a:t>
            </a:r>
          </a:p>
          <a:p>
            <a:pPr marL="457200" indent="-457200">
              <a:spcAft>
                <a:spcPts val="1200"/>
              </a:spcAft>
              <a:buFont typeface="Webdings" panose="05030102010509060703" pitchFamily="18" charset="2"/>
              <a:buChar char="4"/>
            </a:pPr>
            <a:r>
              <a:rPr lang="en-US" kern="1200" dirty="0"/>
              <a:t>How can club information be updated?</a:t>
            </a:r>
          </a:p>
          <a:p>
            <a:pPr marL="457200" indent="-457200">
              <a:spcAft>
                <a:spcPts val="1200"/>
              </a:spcAft>
              <a:buFont typeface="Webdings" panose="05030102010509060703" pitchFamily="18" charset="2"/>
              <a:buChar char="4"/>
            </a:pPr>
            <a:r>
              <a:rPr lang="en-US" kern="1200" dirty="0"/>
              <a:t>How can I get a copy of our Bylaws? </a:t>
            </a:r>
            <a:endParaRPr lang="en-US" dirty="0">
              <a:solidFill>
                <a:srgbClr val="742330"/>
              </a:solidFill>
            </a:endParaRPr>
          </a:p>
          <a:p>
            <a:pPr marL="457200" indent="-457200">
              <a:spcAft>
                <a:spcPts val="1200"/>
              </a:spcAft>
              <a:buFont typeface="Webdings" panose="05030102010509060703" pitchFamily="18" charset="2"/>
              <a:buChar char="4"/>
            </a:pPr>
            <a:r>
              <a:rPr lang="en-US" kern="1200" dirty="0"/>
              <a:t>What club business can an officer conduct online?</a:t>
            </a:r>
          </a:p>
          <a:p>
            <a:pPr marL="457200" indent="-457200">
              <a:spcAft>
                <a:spcPts val="1200"/>
              </a:spcAft>
              <a:buFont typeface="Webdings" panose="05030102010509060703" pitchFamily="18" charset="2"/>
              <a:buChar char="4"/>
            </a:pPr>
            <a:r>
              <a:rPr lang="en-US" kern="1200" dirty="0">
                <a:solidFill>
                  <a:srgbClr val="1D252C"/>
                </a:solidFill>
              </a:rPr>
              <a:t>Who submits a member application?</a:t>
            </a:r>
          </a:p>
          <a:p>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37</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089807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200"/>
              </a:spcAft>
              <a:buFont typeface="Webdings" panose="05030102010509060703" pitchFamily="18" charset="2"/>
              <a:buChar char="4"/>
            </a:pPr>
            <a:r>
              <a:rPr lang="en-US" kern="1200" dirty="0">
                <a:solidFill>
                  <a:srgbClr val="1D252C"/>
                </a:solidFill>
              </a:rPr>
              <a:t>Who pays member dues?</a:t>
            </a:r>
          </a:p>
          <a:p>
            <a:pPr marL="457200" indent="-457200">
              <a:spcAft>
                <a:spcPts val="1200"/>
              </a:spcAft>
              <a:buFont typeface="Webdings" panose="05030102010509060703" pitchFamily="18" charset="2"/>
              <a:buChar char="4"/>
            </a:pPr>
            <a:r>
              <a:rPr lang="en-US" kern="1200" dirty="0">
                <a:solidFill>
                  <a:srgbClr val="1D252C"/>
                </a:solidFill>
              </a:rPr>
              <a:t>Can you submit an application and pay dues at the same time?</a:t>
            </a:r>
          </a:p>
          <a:p>
            <a:pPr marL="457200" indent="-457200">
              <a:spcAft>
                <a:spcPts val="1200"/>
              </a:spcAft>
              <a:buFont typeface="Webdings" panose="05030102010509060703" pitchFamily="18" charset="2"/>
              <a:buChar char="4"/>
            </a:pPr>
            <a:r>
              <a:rPr lang="en-US" kern="1200" dirty="0">
                <a:solidFill>
                  <a:srgbClr val="1D252C"/>
                </a:solidFill>
              </a:rPr>
              <a:t>When are dues due?</a:t>
            </a:r>
          </a:p>
          <a:p>
            <a:pPr marL="457200" indent="-457200">
              <a:spcAft>
                <a:spcPts val="1200"/>
              </a:spcAft>
              <a:buFont typeface="Webdings" panose="05030102010509060703" pitchFamily="18" charset="2"/>
              <a:buChar char="4"/>
            </a:pPr>
            <a:r>
              <a:rPr lang="en-US" b="1" dirty="0"/>
              <a:t>Who</a:t>
            </a:r>
            <a:r>
              <a:rPr lang="en-US" dirty="0"/>
              <a:t> should submit the officers list?</a:t>
            </a:r>
          </a:p>
          <a:p>
            <a:pPr marL="457200" indent="-457200">
              <a:spcAft>
                <a:spcPts val="1200"/>
              </a:spcAft>
              <a:buFont typeface="Webdings" panose="05030102010509060703" pitchFamily="18" charset="2"/>
              <a:buChar char="4"/>
            </a:pPr>
            <a:r>
              <a:rPr lang="en-US" b="1" dirty="0"/>
              <a:t>When</a:t>
            </a:r>
            <a:r>
              <a:rPr lang="en-US" dirty="0"/>
              <a:t> do you submit the officer list?</a:t>
            </a:r>
          </a:p>
          <a:p>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38</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3600797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200"/>
              </a:spcAft>
              <a:buFont typeface="Webdings" panose="05030102010509060703" pitchFamily="18" charset="2"/>
              <a:buChar char="4"/>
            </a:pPr>
            <a:r>
              <a:rPr lang="en-US" kern="1200" dirty="0">
                <a:solidFill>
                  <a:srgbClr val="1D252C"/>
                </a:solidFill>
              </a:rPr>
              <a:t>When do you submit education awards?</a:t>
            </a:r>
            <a:endParaRPr lang="en-US" dirty="0">
              <a:solidFill>
                <a:srgbClr val="1D252C"/>
              </a:solidFill>
            </a:endParaRPr>
          </a:p>
          <a:p>
            <a:pPr marL="457200" indent="-457200">
              <a:spcAft>
                <a:spcPts val="1200"/>
              </a:spcAft>
              <a:buFont typeface="Webdings" panose="05030102010509060703" pitchFamily="18" charset="2"/>
              <a:buChar char="4"/>
            </a:pPr>
            <a:r>
              <a:rPr lang="en-US" dirty="0"/>
              <a:t>Who is responsible to submit Education Awards?</a:t>
            </a:r>
          </a:p>
          <a:p>
            <a:pPr marL="457200" indent="-457200">
              <a:spcAft>
                <a:spcPts val="1200"/>
              </a:spcAft>
              <a:buFont typeface="Webdings" panose="05030102010509060703" pitchFamily="18" charset="2"/>
              <a:buChar char="4"/>
            </a:pPr>
            <a:r>
              <a:rPr lang="en-US" dirty="0"/>
              <a:t>Can </a:t>
            </a:r>
            <a:r>
              <a:rPr lang="en-US" b="1" dirty="0"/>
              <a:t>ANY </a:t>
            </a:r>
            <a:r>
              <a:rPr lang="en-US" dirty="0"/>
              <a:t>officer do any of these jobs?</a:t>
            </a:r>
          </a:p>
          <a:p>
            <a:pPr marL="457200" indent="-457200">
              <a:spcAft>
                <a:spcPts val="1200"/>
              </a:spcAft>
              <a:buFont typeface="Webdings" panose="05030102010509060703" pitchFamily="18" charset="2"/>
              <a:buChar char="4"/>
            </a:pPr>
            <a:r>
              <a:rPr lang="en-US" dirty="0"/>
              <a:t>Will education points show up in DCP if you don’t submit awards in Club Central?</a:t>
            </a:r>
          </a:p>
          <a:p>
            <a:pPr marL="457200" indent="-457200">
              <a:spcAft>
                <a:spcPts val="1200"/>
              </a:spcAft>
              <a:buFont typeface="Webdings" panose="05030102010509060703" pitchFamily="18" charset="2"/>
              <a:buChar char="4"/>
            </a:pPr>
            <a:r>
              <a:rPr lang="en-US" dirty="0"/>
              <a:t>Can I use my membership contact information for non-Toastmaster related communication?</a:t>
            </a:r>
          </a:p>
          <a:p>
            <a:pPr marL="457200" indent="-457200">
              <a:spcAft>
                <a:spcPts val="1200"/>
              </a:spcAft>
              <a:buFont typeface="Webdings" panose="05030102010509060703" pitchFamily="18" charset="2"/>
              <a:buChar char="4"/>
            </a:pPr>
            <a:endParaRPr lang="en-US" dirty="0"/>
          </a:p>
          <a:p>
            <a:pPr marL="457200" indent="-457200">
              <a:spcAft>
                <a:spcPts val="1200"/>
              </a:spcAft>
              <a:buFont typeface="Webdings" panose="05030102010509060703" pitchFamily="18" charset="2"/>
              <a:buChar char="4"/>
            </a:pPr>
            <a:r>
              <a:rPr lang="en-US" dirty="0"/>
              <a:t>So MANY good questions, and answers are waiting for you!</a:t>
            </a:r>
          </a:p>
          <a:p>
            <a:endParaRPr lang="en-US" dirty="0"/>
          </a:p>
        </p:txBody>
      </p:sp>
      <p:sp>
        <p:nvSpPr>
          <p:cNvPr id="4" name="Header Placeholder 3"/>
          <p:cNvSpPr>
            <a:spLocks noGrp="1"/>
          </p:cNvSpPr>
          <p:nvPr>
            <p:ph type="hdr" sz="quarter" idx="10"/>
          </p:nvPr>
        </p:nvSpPr>
        <p:spPr/>
        <p:txBody>
          <a:bodyPr/>
          <a:lstStyle/>
          <a:p>
            <a:r>
              <a:rPr lang="en-US"/>
              <a:t>Toastmasters Club Central Training</a:t>
            </a:r>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Slide Number Placeholder 6"/>
          <p:cNvSpPr>
            <a:spLocks noGrp="1"/>
          </p:cNvSpPr>
          <p:nvPr>
            <p:ph type="sldNum" sz="quarter" idx="13"/>
          </p:nvPr>
        </p:nvSpPr>
        <p:spPr/>
        <p:txBody>
          <a:bodyPr/>
          <a:lstStyle/>
          <a:p>
            <a:fld id="{B732B4AA-AC51-4F6A-845B-89D4323D5089}" type="slidenum">
              <a:rPr lang="en-US" smtClean="0"/>
              <a:t>39</a:t>
            </a:fld>
            <a:endParaRPr lang="en-US"/>
          </a:p>
        </p:txBody>
      </p:sp>
    </p:spTree>
    <p:extLst>
      <p:ext uri="{BB962C8B-B14F-4D97-AF65-F5344CB8AC3E}">
        <p14:creationId xmlns:p14="http://schemas.microsoft.com/office/powerpoint/2010/main" val="227605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going to the Toastmasters International home page at www.toastmasters.org.</a:t>
            </a:r>
          </a:p>
          <a:p>
            <a:r>
              <a:rPr lang="en-US" dirty="0"/>
              <a:t>Click on “Login”.</a:t>
            </a:r>
          </a:p>
        </p:txBody>
      </p:sp>
      <p:sp>
        <p:nvSpPr>
          <p:cNvPr id="4" name="Slide Number Placeholder 3"/>
          <p:cNvSpPr>
            <a:spLocks noGrp="1"/>
          </p:cNvSpPr>
          <p:nvPr>
            <p:ph type="sldNum" sz="quarter" idx="10"/>
          </p:nvPr>
        </p:nvSpPr>
        <p:spPr/>
        <p:txBody>
          <a:bodyPr/>
          <a:lstStyle/>
          <a:p>
            <a:fld id="{B732B4AA-AC51-4F6A-845B-89D4323D5089}" type="slidenum">
              <a:rPr lang="en-US" smtClean="0"/>
              <a:t>4</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413703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those questions can be answered by clicking on “Club Business” in the main FAQ list.  </a:t>
            </a:r>
          </a:p>
          <a:p>
            <a:r>
              <a:rPr lang="en-US" dirty="0"/>
              <a:t>That will take you to the Club Business FAQ page. </a:t>
            </a:r>
          </a:p>
        </p:txBody>
      </p:sp>
      <p:sp>
        <p:nvSpPr>
          <p:cNvPr id="4" name="Slide Number Placeholder 3"/>
          <p:cNvSpPr>
            <a:spLocks noGrp="1"/>
          </p:cNvSpPr>
          <p:nvPr>
            <p:ph type="sldNum" sz="quarter" idx="10"/>
          </p:nvPr>
        </p:nvSpPr>
        <p:spPr/>
        <p:txBody>
          <a:bodyPr/>
          <a:lstStyle/>
          <a:p>
            <a:fld id="{B732B4AA-AC51-4F6A-845B-89D4323D5089}" type="slidenum">
              <a:rPr lang="en-US" smtClean="0"/>
              <a:t>40</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542661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the plus sign to the right of your selected question, the section will expand to show you the answer.</a:t>
            </a:r>
          </a:p>
          <a:p>
            <a:endParaRPr lang="en-US" dirty="0"/>
          </a:p>
          <a:p>
            <a:r>
              <a:rPr lang="en-US" dirty="0"/>
              <a:t>There is lots of great stuff here!  You don’t even have to wait until you </a:t>
            </a:r>
            <a:r>
              <a:rPr lang="en-US" u="sng" dirty="0"/>
              <a:t>have</a:t>
            </a:r>
            <a:r>
              <a:rPr lang="en-US" dirty="0"/>
              <a:t> a question—you can simply go in and browse to find questions that interest you.</a:t>
            </a:r>
          </a:p>
          <a:p>
            <a:endParaRPr lang="en-US" dirty="0"/>
          </a:p>
          <a:p>
            <a:endParaRPr lang="en-US" dirty="0"/>
          </a:p>
          <a:p>
            <a:endParaRPr lang="en-US" dirty="0"/>
          </a:p>
          <a:p>
            <a:endParaRPr lang="en-US" dirty="0"/>
          </a:p>
          <a:p>
            <a:r>
              <a:rPr lang="en-US" dirty="0"/>
              <a:t>(https://www.toastmasters.org/footer/faq/Club%20Business)</a:t>
            </a:r>
          </a:p>
        </p:txBody>
      </p:sp>
      <p:sp>
        <p:nvSpPr>
          <p:cNvPr id="4" name="Slide Number Placeholder 3"/>
          <p:cNvSpPr>
            <a:spLocks noGrp="1"/>
          </p:cNvSpPr>
          <p:nvPr>
            <p:ph type="sldNum" sz="quarter" idx="10"/>
          </p:nvPr>
        </p:nvSpPr>
        <p:spPr/>
        <p:txBody>
          <a:bodyPr/>
          <a:lstStyle/>
          <a:p>
            <a:fld id="{B732B4AA-AC51-4F6A-845B-89D4323D5089}" type="slidenum">
              <a:rPr lang="en-US" smtClean="0"/>
              <a:t>41</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657416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encourage you to take a few moments, go into Club Central and explore the different tools available to you while they are still fresh in your mind.  By reinforcing what you’ve heard today, you’ll feel ready and comfortable using the tools when you need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a:t>
            </a:r>
          </a:p>
          <a:p>
            <a:endParaRPr lang="en-US" dirty="0"/>
          </a:p>
        </p:txBody>
      </p:sp>
      <p:sp>
        <p:nvSpPr>
          <p:cNvPr id="4" name="Header Placeholder 3"/>
          <p:cNvSpPr>
            <a:spLocks noGrp="1"/>
          </p:cNvSpPr>
          <p:nvPr>
            <p:ph type="hdr" sz="quarter"/>
          </p:nvPr>
        </p:nvSpPr>
        <p:spPr/>
        <p:txBody>
          <a:bodyPr/>
          <a:lstStyle/>
          <a:p>
            <a:r>
              <a:rPr lang="en-US"/>
              <a:t>Toastmasters Club Central Training</a:t>
            </a:r>
          </a:p>
        </p:txBody>
      </p:sp>
      <p:sp>
        <p:nvSpPr>
          <p:cNvPr id="5" name="Date Placeholder 4"/>
          <p:cNvSpPr>
            <a:spLocks noGrp="1"/>
          </p:cNvSpPr>
          <p:nvPr>
            <p:ph type="dt" idx="1"/>
          </p:nvPr>
        </p:nvSpPr>
        <p:spPr/>
        <p:txBody>
          <a:bodyPr/>
          <a:lstStyle/>
          <a:p>
            <a:r>
              <a:rPr lang="en-US"/>
              <a:t>1/3/2019</a:t>
            </a:r>
          </a:p>
        </p:txBody>
      </p:sp>
      <p:sp>
        <p:nvSpPr>
          <p:cNvPr id="6" name="Footer Placeholder 5"/>
          <p:cNvSpPr>
            <a:spLocks noGrp="1"/>
          </p:cNvSpPr>
          <p:nvPr>
            <p:ph type="ftr" sz="quarter" idx="4"/>
          </p:nvPr>
        </p:nvSpPr>
        <p:spPr/>
        <p:txBody>
          <a:bodyPr/>
          <a:lstStyle/>
          <a:p>
            <a:r>
              <a:rPr lang="en-US"/>
              <a:t>toastmasterveena@gmail.com</a:t>
            </a:r>
          </a:p>
        </p:txBody>
      </p:sp>
      <p:sp>
        <p:nvSpPr>
          <p:cNvPr id="7" name="Slide Number Placeholder 6"/>
          <p:cNvSpPr>
            <a:spLocks noGrp="1"/>
          </p:cNvSpPr>
          <p:nvPr>
            <p:ph type="sldNum" sz="quarter" idx="5"/>
          </p:nvPr>
        </p:nvSpPr>
        <p:spPr/>
        <p:txBody>
          <a:bodyPr/>
          <a:lstStyle/>
          <a:p>
            <a:fld id="{B732B4AA-AC51-4F6A-845B-89D4323D5089}" type="slidenum">
              <a:rPr lang="en-US" smtClean="0"/>
              <a:t>42</a:t>
            </a:fld>
            <a:endParaRPr lang="en-US"/>
          </a:p>
        </p:txBody>
      </p:sp>
    </p:spTree>
    <p:extLst>
      <p:ext uri="{BB962C8B-B14F-4D97-AF65-F5344CB8AC3E}">
        <p14:creationId xmlns:p14="http://schemas.microsoft.com/office/powerpoint/2010/main" val="27320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User name: </a:t>
            </a:r>
            <a:r>
              <a:rPr lang="en-US" sz="1200" dirty="0"/>
              <a:t>Member ID or email ID that was used in the</a:t>
            </a:r>
            <a:r>
              <a:rPr lang="en-US" sz="1200" baseline="0" dirty="0"/>
              <a:t> membership application.</a:t>
            </a:r>
            <a:endParaRPr lang="en-US" sz="1200" dirty="0"/>
          </a:p>
          <a:p>
            <a:r>
              <a:rPr lang="en-US" sz="1200" b="1" dirty="0"/>
              <a:t>Password: </a:t>
            </a:r>
            <a:r>
              <a:rPr lang="en-US" sz="1200" dirty="0"/>
              <a:t>Your password</a:t>
            </a:r>
          </a:p>
          <a:p>
            <a:endParaRPr lang="en-US" sz="1200" dirty="0"/>
          </a:p>
          <a:p>
            <a:r>
              <a:rPr lang="en-US" sz="1200" b="1" dirty="0"/>
              <a:t>NOTE:  </a:t>
            </a:r>
            <a:r>
              <a:rPr lang="en-US" sz="1200" dirty="0"/>
              <a:t>If you have never logged in before, click on “Forgot Password?” and check your email for instructions.  If you don’t see it, be sure to check your junk mail folder.</a:t>
            </a:r>
          </a:p>
          <a:p>
            <a:endParaRPr lang="en-US" sz="1200" dirty="0"/>
          </a:p>
          <a:p>
            <a:r>
              <a:rPr lang="en-US" sz="1200" dirty="0"/>
              <a:t>If a member never received the initial</a:t>
            </a:r>
            <a:r>
              <a:rPr lang="en-US" sz="1200" baseline="0" dirty="0"/>
              <a:t> email, login and check if their email ID is correct.</a:t>
            </a:r>
            <a:endParaRPr lang="en-US" sz="1200" dirty="0"/>
          </a:p>
          <a:p>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5</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13402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an officer in multiple clubs, you will see all the clubs listed here.  </a:t>
            </a:r>
          </a:p>
          <a:p>
            <a:endParaRPr lang="en-US" dirty="0"/>
          </a:p>
          <a:p>
            <a:r>
              <a:rPr lang="en-US" dirty="0"/>
              <a:t>Select the club for which you want to conduct business.</a:t>
            </a:r>
          </a:p>
        </p:txBody>
      </p:sp>
      <p:sp>
        <p:nvSpPr>
          <p:cNvPr id="4" name="Header Placeholder 3"/>
          <p:cNvSpPr>
            <a:spLocks noGrp="1"/>
          </p:cNvSpPr>
          <p:nvPr>
            <p:ph type="hdr" sz="quarter"/>
          </p:nvPr>
        </p:nvSpPr>
        <p:spPr/>
        <p:txBody>
          <a:bodyPr/>
          <a:lstStyle/>
          <a:p>
            <a:r>
              <a:rPr lang="en-US"/>
              <a:t>Toastmasters Club Central Training</a:t>
            </a:r>
          </a:p>
        </p:txBody>
      </p:sp>
      <p:sp>
        <p:nvSpPr>
          <p:cNvPr id="5" name="Date Placeholder 4"/>
          <p:cNvSpPr>
            <a:spLocks noGrp="1"/>
          </p:cNvSpPr>
          <p:nvPr>
            <p:ph type="dt" idx="1"/>
          </p:nvPr>
        </p:nvSpPr>
        <p:spPr/>
        <p:txBody>
          <a:bodyPr/>
          <a:lstStyle/>
          <a:p>
            <a:r>
              <a:rPr lang="en-US"/>
              <a:t>1/3/2019</a:t>
            </a:r>
          </a:p>
        </p:txBody>
      </p:sp>
      <p:sp>
        <p:nvSpPr>
          <p:cNvPr id="6" name="Footer Placeholder 5"/>
          <p:cNvSpPr>
            <a:spLocks noGrp="1"/>
          </p:cNvSpPr>
          <p:nvPr>
            <p:ph type="ftr" sz="quarter" idx="4"/>
          </p:nvPr>
        </p:nvSpPr>
        <p:spPr/>
        <p:txBody>
          <a:bodyPr/>
          <a:lstStyle/>
          <a:p>
            <a:r>
              <a:rPr lang="en-US"/>
              <a:t>toastmasterveena@gmail.com</a:t>
            </a:r>
          </a:p>
        </p:txBody>
      </p:sp>
      <p:sp>
        <p:nvSpPr>
          <p:cNvPr id="7" name="Slide Number Placeholder 6"/>
          <p:cNvSpPr>
            <a:spLocks noGrp="1"/>
          </p:cNvSpPr>
          <p:nvPr>
            <p:ph type="sldNum" sz="quarter" idx="5"/>
          </p:nvPr>
        </p:nvSpPr>
        <p:spPr/>
        <p:txBody>
          <a:bodyPr/>
          <a:lstStyle/>
          <a:p>
            <a:fld id="{B732B4AA-AC51-4F6A-845B-89D4323D5089}" type="slidenum">
              <a:rPr lang="en-US" smtClean="0"/>
              <a:t>6</a:t>
            </a:fld>
            <a:endParaRPr lang="en-US"/>
          </a:p>
        </p:txBody>
      </p:sp>
    </p:spTree>
    <p:extLst>
      <p:ext uri="{BB962C8B-B14F-4D97-AF65-F5344CB8AC3E}">
        <p14:creationId xmlns:p14="http://schemas.microsoft.com/office/powerpoint/2010/main" val="166255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make your initial club selection, you may wish to later do administrative work for another club.  In the upper right area, there is a field that allows you to toggle between</a:t>
            </a:r>
            <a:r>
              <a:rPr lang="en-US" baseline="0" dirty="0"/>
              <a:t> multiple clubs.</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7</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07372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new, dual, or reinstated members to your club, select this box.</a:t>
            </a:r>
          </a:p>
        </p:txBody>
      </p:sp>
      <p:sp>
        <p:nvSpPr>
          <p:cNvPr id="4" name="Slide Number Placeholder 3"/>
          <p:cNvSpPr>
            <a:spLocks noGrp="1"/>
          </p:cNvSpPr>
          <p:nvPr>
            <p:ph type="sldNum" sz="quarter" idx="10"/>
          </p:nvPr>
        </p:nvSpPr>
        <p:spPr/>
        <p:txBody>
          <a:bodyPr/>
          <a:lstStyle/>
          <a:p>
            <a:fld id="{B732B4AA-AC51-4F6A-845B-89D4323D5089}" type="slidenum">
              <a:rPr lang="en-US" smtClean="0"/>
              <a:t>8</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202385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name AND email or member ID must be entered and must be the same as previously</a:t>
            </a:r>
            <a:r>
              <a:rPr lang="en-US" baseline="0" dirty="0"/>
              <a:t> registered with Toastmasters International.</a:t>
            </a:r>
          </a:p>
          <a:p>
            <a:endParaRPr lang="en-US" baseline="0" dirty="0"/>
          </a:p>
          <a:p>
            <a:r>
              <a:rPr lang="en-US" baseline="0" dirty="0"/>
              <a:t>If the system finds the person, a new window will open, seen here on the right.  Select the correct member name if it exists, then click Confirm.</a:t>
            </a:r>
          </a:p>
          <a:p>
            <a:endParaRPr lang="en-US" baseline="0" dirty="0"/>
          </a:p>
          <a:p>
            <a:r>
              <a:rPr lang="en-US" baseline="0" dirty="0"/>
              <a:t>If either the last name or email/member ID you entered is not correct, you won’t get a result. Check with the member to see if their last name or email has changed since their last login.</a:t>
            </a:r>
          </a:p>
          <a:p>
            <a:endParaRPr lang="en-US" baseline="0" dirty="0"/>
          </a:p>
          <a:p>
            <a:r>
              <a:rPr lang="en-US" baseline="0" dirty="0"/>
              <a:t>Try to submit the application and payment within 2 business days of receipt – The member will not have access to Pathways without them being added and the payment received by Toastmasters International.</a:t>
            </a:r>
            <a:endParaRPr lang="en-US" dirty="0"/>
          </a:p>
        </p:txBody>
      </p:sp>
      <p:sp>
        <p:nvSpPr>
          <p:cNvPr id="4" name="Slide Number Placeholder 3"/>
          <p:cNvSpPr>
            <a:spLocks noGrp="1"/>
          </p:cNvSpPr>
          <p:nvPr>
            <p:ph type="sldNum" sz="quarter" idx="10"/>
          </p:nvPr>
        </p:nvSpPr>
        <p:spPr/>
        <p:txBody>
          <a:bodyPr/>
          <a:lstStyle/>
          <a:p>
            <a:fld id="{B732B4AA-AC51-4F6A-845B-89D4323D5089}" type="slidenum">
              <a:rPr lang="en-US" smtClean="0"/>
              <a:t>9</a:t>
            </a:fld>
            <a:endParaRPr lang="en-US"/>
          </a:p>
        </p:txBody>
      </p:sp>
      <p:sp>
        <p:nvSpPr>
          <p:cNvPr id="5" name="Date Placeholder 4"/>
          <p:cNvSpPr>
            <a:spLocks noGrp="1"/>
          </p:cNvSpPr>
          <p:nvPr>
            <p:ph type="dt" idx="11"/>
          </p:nvPr>
        </p:nvSpPr>
        <p:spPr/>
        <p:txBody>
          <a:bodyPr/>
          <a:lstStyle/>
          <a:p>
            <a:r>
              <a:rPr lang="en-US"/>
              <a:t>1/3/2019</a:t>
            </a:r>
          </a:p>
        </p:txBody>
      </p:sp>
      <p:sp>
        <p:nvSpPr>
          <p:cNvPr id="6" name="Footer Placeholder 5"/>
          <p:cNvSpPr>
            <a:spLocks noGrp="1"/>
          </p:cNvSpPr>
          <p:nvPr>
            <p:ph type="ftr" sz="quarter" idx="12"/>
          </p:nvPr>
        </p:nvSpPr>
        <p:spPr/>
        <p:txBody>
          <a:bodyPr/>
          <a:lstStyle/>
          <a:p>
            <a:r>
              <a:rPr lang="en-US"/>
              <a:t>toastmasterveena@gmail.com</a:t>
            </a:r>
          </a:p>
        </p:txBody>
      </p:sp>
      <p:sp>
        <p:nvSpPr>
          <p:cNvPr id="7" name="Header Placeholder 6"/>
          <p:cNvSpPr>
            <a:spLocks noGrp="1"/>
          </p:cNvSpPr>
          <p:nvPr>
            <p:ph type="hdr" sz="quarter" idx="13"/>
          </p:nvPr>
        </p:nvSpPr>
        <p:spPr/>
        <p:txBody>
          <a:bodyPr/>
          <a:lstStyle/>
          <a:p>
            <a:r>
              <a:rPr lang="en-US"/>
              <a:t>Toastmasters Club Central Training</a:t>
            </a:r>
          </a:p>
        </p:txBody>
      </p:sp>
    </p:spTree>
    <p:extLst>
      <p:ext uri="{BB962C8B-B14F-4D97-AF65-F5344CB8AC3E}">
        <p14:creationId xmlns:p14="http://schemas.microsoft.com/office/powerpoint/2010/main" val="782585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9-2012-new ppt bkg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872" cy="6858000"/>
          </a:xfrm>
          <a:prstGeom prst="rect">
            <a:avLst/>
          </a:prstGeom>
        </p:spPr>
      </p:pic>
      <p:pic>
        <p:nvPicPr>
          <p:cNvPr id="11" name="Picture 18" descr="ToastmastersLogo-Color.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2204" y="131934"/>
            <a:ext cx="2292796" cy="195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p:nvSpPr>
        <p:spPr bwMode="auto">
          <a:xfrm>
            <a:off x="3997325" y="6366403"/>
            <a:ext cx="4994275" cy="382587"/>
          </a:xfrm>
          <a:prstGeom prst="rect">
            <a:avLst/>
          </a:prstGeom>
          <a:noFill/>
          <a:ln w="9525">
            <a:noFill/>
            <a:miter lim="800000"/>
            <a:headEnd/>
            <a:tailEnd/>
          </a:ln>
        </p:spPr>
        <p:txBody>
          <a:bodyPr wrap="square" lIns="101882" tIns="50941" rIns="101882" bIns="50941">
            <a:spAutoFit/>
          </a:bodyPr>
          <a:lstStyle/>
          <a:p>
            <a:pPr algn="r">
              <a:defRPr/>
            </a:pPr>
            <a:r>
              <a:rPr lang="en-US" sz="1800" b="1" dirty="0" err="1">
                <a:solidFill>
                  <a:schemeClr val="bg1"/>
                </a:solidFill>
                <a:latin typeface="Century Gothic" panose="020B0502020202020204" pitchFamily="34" charset="0"/>
                <a:ea typeface="Tahoma" charset="0"/>
                <a:cs typeface="Tahoma" charset="0"/>
              </a:rPr>
              <a:t>www.toastmasters.org</a:t>
            </a:r>
            <a:endParaRPr lang="en-US" sz="1800" b="1" dirty="0">
              <a:solidFill>
                <a:schemeClr val="bg1"/>
              </a:solidFill>
              <a:latin typeface="Century Gothic" panose="020B0502020202020204" pitchFamily="34" charset="0"/>
              <a:ea typeface="Tahoma" charset="0"/>
              <a:cs typeface="Tahoma" charset="0"/>
            </a:endParaRPr>
          </a:p>
        </p:txBody>
      </p:sp>
      <p:sp>
        <p:nvSpPr>
          <p:cNvPr id="16387" name="Rectangle 2"/>
          <p:cNvSpPr>
            <a:spLocks noGrp="1" noChangeArrowheads="1"/>
          </p:cNvSpPr>
          <p:nvPr>
            <p:ph type="ctrTitle"/>
          </p:nvPr>
        </p:nvSpPr>
        <p:spPr>
          <a:xfrm>
            <a:off x="685800" y="2590800"/>
            <a:ext cx="7772400" cy="1470025"/>
          </a:xfrm>
          <a:prstGeom prst="rect">
            <a:avLst/>
          </a:prstGeom>
        </p:spPr>
        <p:txBody>
          <a:bodyPr/>
          <a:lstStyle>
            <a:lvl1pPr algn="ctr">
              <a:defRPr>
                <a:solidFill>
                  <a:srgbClr val="063052"/>
                </a:solidFill>
                <a:latin typeface="Century Gothic" panose="020B0502020202020204" pitchFamily="34" charset="0"/>
              </a:defRPr>
            </a:lvl1pPr>
          </a:lstStyle>
          <a:p>
            <a:pPr lvl="0"/>
            <a:r>
              <a:rPr lang="en-US" noProof="0"/>
              <a:t>Click to edit Master title style</a:t>
            </a:r>
            <a:endParaRPr lang="en-US" noProof="0" dirty="0"/>
          </a:p>
        </p:txBody>
      </p:sp>
      <p:sp>
        <p:nvSpPr>
          <p:cNvPr id="16388" name="Rectangle 3"/>
          <p:cNvSpPr>
            <a:spLocks noGrp="1" noChangeArrowheads="1"/>
          </p:cNvSpPr>
          <p:nvPr>
            <p:ph type="subTitle" idx="1"/>
          </p:nvPr>
        </p:nvSpPr>
        <p:spPr>
          <a:xfrm>
            <a:off x="685800" y="4343400"/>
            <a:ext cx="7772400" cy="990600"/>
          </a:xfrm>
        </p:spPr>
        <p:txBody>
          <a:bodyPr/>
          <a:lstStyle>
            <a:lvl1pPr marL="0" indent="0" algn="ctr">
              <a:lnSpc>
                <a:spcPct val="90000"/>
              </a:lnSpc>
              <a:buFont typeface="Webdings" charset="0"/>
              <a:buNone/>
              <a:defRPr sz="2400">
                <a:solidFill>
                  <a:srgbClr val="063052"/>
                </a:solidFill>
                <a:latin typeface="Century Gothic" panose="020B0502020202020204" pitchFamily="34"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50112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467600" cy="4572000"/>
          </a:xfrm>
        </p:spPr>
        <p:txBody>
          <a:bodyPr/>
          <a:lstStyle>
            <a:lvl1pPr marL="0" indent="0">
              <a:buFontTx/>
              <a:buNone/>
              <a:defRPr/>
            </a:lvl1pPr>
            <a:lvl4pPr marL="1600200" indent="-228600">
              <a:buFont typeface="Lucida Grande"/>
              <a:buChar char="–"/>
              <a:defRPr/>
            </a:lvl4pPr>
          </a:lstStyle>
          <a:p>
            <a:pPr lvl="0"/>
            <a:r>
              <a:rPr lang="en-US"/>
              <a:t>Click to edit Master text styles</a:t>
            </a:r>
          </a:p>
        </p:txBody>
      </p:sp>
      <p:sp>
        <p:nvSpPr>
          <p:cNvPr id="5"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82495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467600" cy="4724400"/>
          </a:xfrm>
        </p:spPr>
        <p:txBody>
          <a:bodyPr/>
          <a:lstStyle>
            <a:lvl1pPr marL="398463" indent="-398463">
              <a:defRPr/>
            </a:lvl1pPr>
            <a:lvl4pPr marL="1600200" indent="-228600">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21248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3962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343400" y="1524000"/>
            <a:ext cx="4343400" cy="4572000"/>
          </a:xfrm>
        </p:spPr>
        <p:txBody>
          <a:bodyPr/>
          <a:lstStyle>
            <a:lvl1pPr marL="398463" indent="-398463">
              <a:defRPr sz="2800"/>
            </a:lvl1pPr>
            <a:lvl2pPr>
              <a:defRPr sz="2400"/>
            </a:lvl2pPr>
            <a:lvl3pPr>
              <a:defRPr sz="2000"/>
            </a:lvl3pPr>
            <a:lvl4pPr marL="1600200" indent="-228600">
              <a:buFont typeface="Lucida Grande"/>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11308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marL="1600200" indent="-228600">
              <a:buFont typeface="Lucida Grande"/>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341158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9-2012-new ppt bkg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53339" cy="6858000"/>
          </a:xfrm>
          <a:prstGeom prst="rect">
            <a:avLst/>
          </a:prstGeom>
        </p:spPr>
      </p:pic>
      <p:pic>
        <p:nvPicPr>
          <p:cNvPr id="5" name="Picture 18" descr="ToastmastersLogo-Color.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159941"/>
            <a:ext cx="3657600" cy="31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5646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21192"/>
            <a:ext cx="7886700" cy="760941"/>
          </a:xfrm>
          <a:prstGeom prst="rect">
            <a:avLst/>
          </a:prstGeom>
        </p:spPr>
        <p:txBody>
          <a:bodyPr/>
          <a:lstStyle>
            <a:lvl1pPr algn="ctr">
              <a:defRPr>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lang="en-US" sz="1400" kern="1200" dirty="0">
                <a:solidFill>
                  <a:schemeClr val="bg1"/>
                </a:solidFill>
                <a:latin typeface="Century Gothic" panose="020B0502020202020204" pitchFamily="34" charset="0"/>
                <a:ea typeface="+mn-ea"/>
                <a:cs typeface="+mn-cs"/>
              </a:defRPr>
            </a:lvl1p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sz="1400">
                <a:latin typeface="Century Gothic" panose="020B0502020202020204" pitchFamily="34" charset="0"/>
              </a:defRPr>
            </a:lvl1pPr>
          </a:lstStyle>
          <a:p>
            <a:r>
              <a:rPr lang="en-US">
                <a:solidFill>
                  <a:schemeClr val="bg1"/>
                </a:solidFill>
              </a:rPr>
              <a:t>Toastmasters Club Central Training</a:t>
            </a:r>
            <a:endParaRPr lang="en-US" dirty="0">
              <a:solidFill>
                <a:schemeClr val="bg1"/>
              </a:solidFill>
            </a:endParaRPr>
          </a:p>
        </p:txBody>
      </p:sp>
      <p:sp>
        <p:nvSpPr>
          <p:cNvPr id="5" name="Slide Number Placeholder 4"/>
          <p:cNvSpPr>
            <a:spLocks noGrp="1"/>
          </p:cNvSpPr>
          <p:nvPr>
            <p:ph type="sldNum" sz="quarter" idx="12"/>
          </p:nvPr>
        </p:nvSpPr>
        <p:spPr>
          <a:xfrm>
            <a:off x="91016" y="6356351"/>
            <a:ext cx="2057400" cy="365125"/>
          </a:xfrm>
          <a:prstGeom prst="rect">
            <a:avLst/>
          </a:prstGeom>
        </p:spPr>
        <p:txBody>
          <a:bodyPr/>
          <a:lstStyle>
            <a:lvl1pPr>
              <a:defRPr>
                <a:solidFill>
                  <a:schemeClr val="bg1"/>
                </a:solidFill>
                <a:latin typeface="Century Gothic" panose="020B0502020202020204" pitchFamily="34" charset="0"/>
              </a:defRPr>
            </a:lvl1pPr>
          </a:lstStyle>
          <a:p>
            <a:fld id="{A5607480-12F5-4E75-BE5E-5520A30F7643}" type="slidenum">
              <a:rPr lang="en-US" smtClean="0"/>
              <a:pPr/>
              <a:t>‹#›</a:t>
            </a:fld>
            <a:endParaRPr lang="en-US" dirty="0"/>
          </a:p>
        </p:txBody>
      </p:sp>
    </p:spTree>
    <p:extLst>
      <p:ext uri="{BB962C8B-B14F-4D97-AF65-F5344CB8AC3E}">
        <p14:creationId xmlns:p14="http://schemas.microsoft.com/office/powerpoint/2010/main" val="203903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9-2012-new ppt bkg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0"/>
            <a:ext cx="9144872" cy="6858000"/>
          </a:xfrm>
          <a:prstGeom prst="rect">
            <a:avLst/>
          </a:prstGeom>
        </p:spPr>
      </p:pic>
      <p:pic>
        <p:nvPicPr>
          <p:cNvPr id="12" name="Picture 18" descr="ToastmastersLogo-Color.ep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119532" y="204787"/>
            <a:ext cx="1023673" cy="87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4975225" y="6381750"/>
            <a:ext cx="3940175" cy="382587"/>
          </a:xfrm>
          <a:prstGeom prst="rect">
            <a:avLst/>
          </a:prstGeom>
          <a:noFill/>
          <a:ln w="9525">
            <a:noFill/>
            <a:miter lim="800000"/>
            <a:headEnd/>
            <a:tailEnd/>
          </a:ln>
        </p:spPr>
        <p:txBody>
          <a:bodyPr lIns="101882" tIns="50941" rIns="101882" bIns="50941">
            <a:spAutoFit/>
          </a:bodyPr>
          <a:lstStyle/>
          <a:p>
            <a:pPr algn="r">
              <a:defRPr/>
            </a:pPr>
            <a:r>
              <a:rPr lang="en-US" sz="1800" b="1" dirty="0" err="1">
                <a:solidFill>
                  <a:schemeClr val="bg1"/>
                </a:solidFill>
                <a:latin typeface="Century Gothic" panose="020B0502020202020204" pitchFamily="34" charset="0"/>
                <a:ea typeface="Tahoma" charset="0"/>
                <a:cs typeface="Tahoma" charset="0"/>
              </a:rPr>
              <a:t>www.toastmasters.org</a:t>
            </a:r>
            <a:endParaRPr lang="en-US" sz="1800" b="1" dirty="0">
              <a:solidFill>
                <a:schemeClr val="bg1"/>
              </a:solidFill>
              <a:latin typeface="Century Gothic" panose="020B0502020202020204" pitchFamily="34" charset="0"/>
              <a:ea typeface="Tahoma" charset="0"/>
              <a:cs typeface="Tahoma" charset="0"/>
            </a:endParaRPr>
          </a:p>
        </p:txBody>
      </p:sp>
      <p:sp>
        <p:nvSpPr>
          <p:cNvPr id="1028" name="Rectangle 3"/>
          <p:cNvSpPr>
            <a:spLocks noGrp="1" noChangeArrowheads="1"/>
          </p:cNvSpPr>
          <p:nvPr>
            <p:ph type="body" idx="1"/>
          </p:nvPr>
        </p:nvSpPr>
        <p:spPr bwMode="auto">
          <a:xfrm>
            <a:off x="762000" y="16002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4904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98463" indent="-398463" algn="l" rtl="0" eaLnBrk="1" fontAlgn="base" hangingPunct="1">
        <a:spcBef>
          <a:spcPct val="20000"/>
        </a:spcBef>
        <a:spcAft>
          <a:spcPct val="0"/>
        </a:spcAft>
        <a:buClr>
          <a:srgbClr val="800000"/>
        </a:buClr>
        <a:buFont typeface="Webdings" charset="2"/>
        <a:buChar char="4"/>
        <a:defRPr sz="2800" spc="-50">
          <a:solidFill>
            <a:schemeClr val="tx1"/>
          </a:solidFill>
          <a:latin typeface="Century Gothic" panose="020B0502020202020204" pitchFamily="34" charset="0"/>
          <a:ea typeface="Century Gothic" panose="020B0502020202020204" pitchFamily="34"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spc="-50">
          <a:solidFill>
            <a:schemeClr val="tx1"/>
          </a:solidFill>
          <a:latin typeface="Century Gothic" panose="020B0502020202020204" pitchFamily="34" charset="0"/>
          <a:ea typeface="Century Gothic" panose="020B0502020202020204" pitchFamily="34" charset="0"/>
        </a:defRPr>
      </a:lvl2pPr>
      <a:lvl3pPr marL="1143000" indent="-228600" algn="l" rtl="0" eaLnBrk="1" fontAlgn="base" hangingPunct="1">
        <a:spcBef>
          <a:spcPct val="20000"/>
        </a:spcBef>
        <a:spcAft>
          <a:spcPct val="0"/>
        </a:spcAft>
        <a:buClr>
          <a:srgbClr val="800000"/>
        </a:buClr>
        <a:buChar char="•"/>
        <a:defRPr sz="2200" spc="-50">
          <a:solidFill>
            <a:schemeClr val="tx1"/>
          </a:solidFill>
          <a:latin typeface="Century Gothic" panose="020B0502020202020204" pitchFamily="34" charset="0"/>
          <a:ea typeface="Century Gothic" panose="020B0502020202020204" pitchFamily="34" charset="0"/>
        </a:defRPr>
      </a:lvl3pPr>
      <a:lvl4pPr marL="1600200" indent="-228600" algn="l" rtl="0" eaLnBrk="1" fontAlgn="base" hangingPunct="1">
        <a:spcBef>
          <a:spcPct val="20000"/>
        </a:spcBef>
        <a:spcAft>
          <a:spcPct val="0"/>
        </a:spcAft>
        <a:buClr>
          <a:srgbClr val="063052"/>
        </a:buClr>
        <a:buFont typeface="Lucida Grande"/>
        <a:buChar char="–"/>
        <a:defRPr sz="2000" spc="-50">
          <a:solidFill>
            <a:schemeClr val="tx1"/>
          </a:solidFill>
          <a:latin typeface="Century Gothic" panose="020B0502020202020204" pitchFamily="34" charset="0"/>
          <a:ea typeface="Century Gothic" panose="020B0502020202020204" pitchFamily="34"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9168"/>
            <a:ext cx="7772400" cy="1470025"/>
          </a:xfrm>
        </p:spPr>
        <p:txBody>
          <a:bodyPr>
            <a:normAutofit/>
          </a:bodyPr>
          <a:lstStyle/>
          <a:p>
            <a:r>
              <a:rPr lang="en-US" dirty="0"/>
              <a:t>Your Role Revolves around this….</a:t>
            </a:r>
            <a:br>
              <a:rPr lang="en-US" dirty="0"/>
            </a:br>
            <a:r>
              <a:rPr lang="en-US" dirty="0"/>
              <a:t>Welcome to “Club Central”</a:t>
            </a:r>
          </a:p>
        </p:txBody>
      </p:sp>
      <p:sp>
        <p:nvSpPr>
          <p:cNvPr id="3" name="Subtitle 2"/>
          <p:cNvSpPr>
            <a:spLocks noGrp="1"/>
          </p:cNvSpPr>
          <p:nvPr>
            <p:ph type="subTitle" idx="1"/>
          </p:nvPr>
        </p:nvSpPr>
        <p:spPr>
          <a:xfrm>
            <a:off x="685799" y="3759193"/>
            <a:ext cx="7772400" cy="990600"/>
          </a:xfrm>
        </p:spPr>
        <p:txBody>
          <a:bodyPr/>
          <a:lstStyle/>
          <a:p>
            <a:r>
              <a:rPr lang="en-US" dirty="0"/>
              <a:t>You are a Club Officer – What Now?</a:t>
            </a:r>
            <a:br>
              <a:rPr lang="en-US" dirty="0"/>
            </a:br>
            <a:r>
              <a:rPr lang="en-US" dirty="0"/>
              <a:t>Administrative Tools for All Club Officers</a:t>
            </a:r>
          </a:p>
        </p:txBody>
      </p:sp>
      <p:sp>
        <p:nvSpPr>
          <p:cNvPr id="6" name="Footer Placeholder 13">
            <a:extLst>
              <a:ext uri="{FF2B5EF4-FFF2-40B4-BE49-F238E27FC236}">
                <a16:creationId xmlns:a16="http://schemas.microsoft.com/office/drawing/2014/main" id="{A80BFC4F-884C-4960-B33F-C67F24A4768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9" name="Slide Number Placeholder 13">
            <a:extLst>
              <a:ext uri="{FF2B5EF4-FFF2-40B4-BE49-F238E27FC236}">
                <a16:creationId xmlns:a16="http://schemas.microsoft.com/office/drawing/2014/main" id="{BAC6D44A-BE8D-6641-899A-6F980B419926}"/>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a:t>
            </a:fld>
            <a:endParaRPr lang="en-US" sz="1600" dirty="0">
              <a:solidFill>
                <a:schemeClr val="bg1"/>
              </a:solidFill>
            </a:endParaRPr>
          </a:p>
        </p:txBody>
      </p:sp>
      <p:sp>
        <p:nvSpPr>
          <p:cNvPr id="11" name="Footer Placeholder 3">
            <a:extLst>
              <a:ext uri="{FF2B5EF4-FFF2-40B4-BE49-F238E27FC236}">
                <a16:creationId xmlns:a16="http://schemas.microsoft.com/office/drawing/2014/main" id="{384DEA63-D51D-C646-A8BC-5033B1C9AA1B}"/>
              </a:ext>
            </a:extLst>
          </p:cNvPr>
          <p:cNvSpPr txBox="1">
            <a:spLocks/>
          </p:cNvSpPr>
          <p:nvPr/>
        </p:nvSpPr>
        <p:spPr>
          <a:xfrm>
            <a:off x="1844383" y="5172088"/>
            <a:ext cx="5455233" cy="717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t>Based on a presentation created by </a:t>
            </a:r>
          </a:p>
          <a:p>
            <a:pPr algn="ctr"/>
            <a:r>
              <a:rPr lang="en-US" sz="2000" dirty="0"/>
              <a:t>Veena Vijayaraj-Kadidal</a:t>
            </a:r>
          </a:p>
          <a:p>
            <a:pPr algn="ctr"/>
            <a:r>
              <a:rPr lang="en-US" sz="2000" dirty="0" err="1"/>
              <a:t>toastmasterveena@gmail.com</a:t>
            </a:r>
            <a:endParaRPr lang="en-US" sz="2000" dirty="0"/>
          </a:p>
        </p:txBody>
      </p:sp>
    </p:spTree>
    <p:extLst>
      <p:ext uri="{BB962C8B-B14F-4D97-AF65-F5344CB8AC3E}">
        <p14:creationId xmlns:p14="http://schemas.microsoft.com/office/powerpoint/2010/main" val="24173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35" y="226339"/>
            <a:ext cx="7886700" cy="740016"/>
          </a:xfrm>
        </p:spPr>
        <p:txBody>
          <a:bodyPr/>
          <a:lstStyle/>
          <a:p>
            <a:r>
              <a:rPr lang="en-US" dirty="0"/>
              <a:t>Add Member - New</a:t>
            </a:r>
          </a:p>
        </p:txBody>
      </p:sp>
      <p:sp>
        <p:nvSpPr>
          <p:cNvPr id="4" name="TextBox 3"/>
          <p:cNvSpPr txBox="1"/>
          <p:nvPr/>
        </p:nvSpPr>
        <p:spPr>
          <a:xfrm>
            <a:off x="6473536" y="1334534"/>
            <a:ext cx="2670464" cy="3139321"/>
          </a:xfrm>
          <a:prstGeom prst="rect">
            <a:avLst/>
          </a:prstGeom>
          <a:noFill/>
        </p:spPr>
        <p:txBody>
          <a:bodyPr wrap="square" rtlCol="0">
            <a:spAutoFit/>
          </a:bodyPr>
          <a:lstStyle/>
          <a:p>
            <a:r>
              <a:rPr lang="en-US" b="1" dirty="0">
                <a:latin typeface="Century Gothic" panose="020B0502020202020204" pitchFamily="34" charset="0"/>
              </a:rPr>
              <a:t>Confirm</a:t>
            </a:r>
            <a:r>
              <a:rPr lang="en-US" dirty="0">
                <a:latin typeface="Century Gothic" panose="020B0502020202020204" pitchFamily="34" charset="0"/>
              </a:rPr>
              <a:t> following is correct prior to submission:</a:t>
            </a:r>
          </a:p>
          <a:p>
            <a:pPr marL="342900" indent="-342900">
              <a:buFont typeface="+mj-lt"/>
              <a:buAutoNum type="arabicPeriod"/>
            </a:pPr>
            <a:r>
              <a:rPr lang="en-US" dirty="0">
                <a:latin typeface="Century Gothic" panose="020B0502020202020204" pitchFamily="34" charset="0"/>
              </a:rPr>
              <a:t>Last Name</a:t>
            </a:r>
          </a:p>
          <a:p>
            <a:pPr marL="342900" indent="-342900">
              <a:buFont typeface="+mj-lt"/>
              <a:buAutoNum type="arabicPeriod"/>
            </a:pPr>
            <a:r>
              <a:rPr lang="en-US" dirty="0">
                <a:latin typeface="Century Gothic" panose="020B0502020202020204" pitchFamily="34" charset="0"/>
              </a:rPr>
              <a:t>Email ID</a:t>
            </a:r>
          </a:p>
          <a:p>
            <a:pPr marL="342900" indent="-342900">
              <a:buFont typeface="+mj-lt"/>
              <a:buAutoNum type="arabicPeriod"/>
            </a:pPr>
            <a:r>
              <a:rPr lang="en-US" dirty="0">
                <a:latin typeface="Century Gothic" panose="020B0502020202020204" pitchFamily="34" charset="0"/>
              </a:rPr>
              <a:t>Gender </a:t>
            </a:r>
          </a:p>
          <a:p>
            <a:pPr marL="342900" indent="-342900">
              <a:buFont typeface="+mj-lt"/>
              <a:buAutoNum type="arabicPeriod"/>
            </a:pPr>
            <a:r>
              <a:rPr lang="en-US" dirty="0">
                <a:latin typeface="Century Gothic" panose="020B0502020202020204" pitchFamily="34" charset="0"/>
              </a:rPr>
              <a:t>Phone Number</a:t>
            </a:r>
          </a:p>
          <a:p>
            <a:pPr marL="342900" indent="-342900">
              <a:buFont typeface="+mj-lt"/>
              <a:buAutoNum type="arabicPeriod"/>
            </a:pPr>
            <a:r>
              <a:rPr lang="en-US" dirty="0">
                <a:latin typeface="Century Gothic" panose="020B0502020202020204" pitchFamily="34" charset="0"/>
              </a:rPr>
              <a:t>Address</a:t>
            </a:r>
          </a:p>
          <a:p>
            <a:pPr marL="342900" indent="-342900">
              <a:buFont typeface="+mj-lt"/>
              <a:buAutoNum type="arabicPeriod"/>
            </a:pPr>
            <a:r>
              <a:rPr lang="en-US" dirty="0">
                <a:latin typeface="Century Gothic" panose="020B0502020202020204" pitchFamily="34" charset="0"/>
              </a:rPr>
              <a:t>Sponsor – Receives Credit</a:t>
            </a:r>
          </a:p>
          <a:p>
            <a:pPr marL="342900" indent="-342900">
              <a:buFont typeface="+mj-lt"/>
              <a:buAutoNum type="arabicPeriod"/>
            </a:pPr>
            <a:endParaRPr lang="en-US" dirty="0">
              <a:latin typeface="Century Gothic" panose="020B0502020202020204" pitchFamily="34" charset="0"/>
            </a:endParaRPr>
          </a:p>
        </p:txBody>
      </p:sp>
      <p:pic>
        <p:nvPicPr>
          <p:cNvPr id="3074" name="Picture 2" descr="C:\Users\vvijayar\AppData\Local\Temp\SNAGHTMLb9141f9d.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72" y="1106487"/>
            <a:ext cx="6450664" cy="49270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1899" y="4518868"/>
            <a:ext cx="4833374" cy="646331"/>
          </a:xfrm>
          <a:prstGeom prst="rect">
            <a:avLst/>
          </a:prstGeom>
          <a:solidFill>
            <a:srgbClr val="FFC000"/>
          </a:solidFill>
        </p:spPr>
        <p:txBody>
          <a:bodyPr wrap="none" rtlCol="0">
            <a:spAutoFit/>
          </a:bodyPr>
          <a:lstStyle/>
          <a:p>
            <a:pPr marL="285750" indent="-285750">
              <a:buFont typeface="Arial" panose="020B0604020202020204" pitchFamily="34" charset="0"/>
              <a:buChar char="•"/>
            </a:pPr>
            <a:r>
              <a:rPr lang="en-US" b="1" dirty="0"/>
              <a:t>Privacy Preferences – Careful</a:t>
            </a:r>
          </a:p>
          <a:p>
            <a:pPr marL="285750" indent="-285750">
              <a:buFont typeface="Arial" panose="020B0604020202020204" pitchFamily="34" charset="0"/>
              <a:buChar char="•"/>
            </a:pPr>
            <a:r>
              <a:rPr lang="en-US" b="1" dirty="0"/>
              <a:t>Can be changed by member in “Profile”</a:t>
            </a:r>
          </a:p>
        </p:txBody>
      </p:sp>
      <p:sp>
        <p:nvSpPr>
          <p:cNvPr id="10" name="Footer Placeholder 13">
            <a:extLst>
              <a:ext uri="{FF2B5EF4-FFF2-40B4-BE49-F238E27FC236}">
                <a16:creationId xmlns:a16="http://schemas.microsoft.com/office/drawing/2014/main" id="{33D6C31E-07C1-CA4C-91FA-2CE16A09CF49}"/>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2FD72E7C-E563-4A4C-AA27-D5E3744E64D8}"/>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10</a:t>
            </a:fld>
            <a:endParaRPr lang="en-US" sz="1600" dirty="0">
              <a:solidFill>
                <a:schemeClr val="bg1"/>
              </a:solidFill>
            </a:endParaRPr>
          </a:p>
        </p:txBody>
      </p:sp>
    </p:spTree>
    <p:extLst>
      <p:ext uri="{BB962C8B-B14F-4D97-AF65-F5344CB8AC3E}">
        <p14:creationId xmlns:p14="http://schemas.microsoft.com/office/powerpoint/2010/main" val="427363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6" name="Rectangle 5"/>
          <p:cNvSpPr/>
          <p:nvPr/>
        </p:nvSpPr>
        <p:spPr>
          <a:xfrm>
            <a:off x="4630723" y="2350880"/>
            <a:ext cx="2279531"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11</a:t>
            </a:fld>
            <a:endParaRPr lang="en-US" sz="1600" dirty="0">
              <a:solidFill>
                <a:schemeClr val="bg1"/>
              </a:solidFill>
            </a:endParaRPr>
          </a:p>
        </p:txBody>
      </p:sp>
    </p:spTree>
    <p:extLst>
      <p:ext uri="{BB962C8B-B14F-4D97-AF65-F5344CB8AC3E}">
        <p14:creationId xmlns:p14="http://schemas.microsoft.com/office/powerpoint/2010/main" val="243682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234"/>
            <a:ext cx="7886700" cy="1325563"/>
          </a:xfrm>
        </p:spPr>
        <p:txBody>
          <a:bodyPr/>
          <a:lstStyle/>
          <a:p>
            <a:pPr algn="ctr"/>
            <a:r>
              <a:rPr lang="en-US" dirty="0"/>
              <a:t>Submit Membership Payment</a:t>
            </a:r>
          </a:p>
        </p:txBody>
      </p:sp>
      <p:grpSp>
        <p:nvGrpSpPr>
          <p:cNvPr id="4" name="Group 3"/>
          <p:cNvGrpSpPr/>
          <p:nvPr/>
        </p:nvGrpSpPr>
        <p:grpSpPr>
          <a:xfrm>
            <a:off x="716973" y="1192513"/>
            <a:ext cx="8104909" cy="5156333"/>
            <a:chOff x="103909" y="1161340"/>
            <a:chExt cx="8744252" cy="5616874"/>
          </a:xfrm>
        </p:grpSpPr>
        <p:pic>
          <p:nvPicPr>
            <p:cNvPr id="18" name="Picture 17"/>
            <p:cNvPicPr>
              <a:picLocks noChangeAspect="1"/>
            </p:cNvPicPr>
            <p:nvPr/>
          </p:nvPicPr>
          <p:blipFill rotWithShape="1">
            <a:blip r:embed="rId3" cstate="hqprint">
              <a:extLst>
                <a:ext uri="{28A0092B-C50C-407E-A947-70E740481C1C}">
                  <a14:useLocalDpi xmlns:a14="http://schemas.microsoft.com/office/drawing/2010/main"/>
                </a:ext>
              </a:extLst>
            </a:blip>
            <a:srcRect r="375"/>
            <a:stretch/>
          </p:blipFill>
          <p:spPr>
            <a:xfrm>
              <a:off x="199697" y="4935585"/>
              <a:ext cx="8424254" cy="1842629"/>
            </a:xfrm>
            <a:prstGeom prst="rect">
              <a:avLst/>
            </a:prstGeom>
          </p:spPr>
        </p:pic>
        <p:pic>
          <p:nvPicPr>
            <p:cNvPr id="3" name="Picture 2"/>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3909" y="1161340"/>
              <a:ext cx="8744252" cy="5164851"/>
            </a:xfrm>
            <a:prstGeom prst="rect">
              <a:avLst/>
            </a:prstGeom>
          </p:spPr>
        </p:pic>
      </p:grpSp>
      <p:sp>
        <p:nvSpPr>
          <p:cNvPr id="10" name="Footer Placeholder 13">
            <a:extLst>
              <a:ext uri="{FF2B5EF4-FFF2-40B4-BE49-F238E27FC236}">
                <a16:creationId xmlns:a16="http://schemas.microsoft.com/office/drawing/2014/main" id="{E53CECBD-0BE8-D84D-9888-C5051205357C}"/>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57AF98B3-5C01-694C-9AC0-9528BC1AD249}"/>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12</a:t>
            </a:fld>
            <a:endParaRPr lang="en-US" sz="1600" dirty="0">
              <a:solidFill>
                <a:schemeClr val="bg1"/>
              </a:solidFill>
            </a:endParaRPr>
          </a:p>
        </p:txBody>
      </p:sp>
    </p:spTree>
    <p:extLst>
      <p:ext uri="{BB962C8B-B14F-4D97-AF65-F5344CB8AC3E}">
        <p14:creationId xmlns:p14="http://schemas.microsoft.com/office/powerpoint/2010/main" val="79929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9248"/>
            <a:ext cx="7886700" cy="1325563"/>
          </a:xfrm>
        </p:spPr>
        <p:txBody>
          <a:bodyPr/>
          <a:lstStyle/>
          <a:p>
            <a:r>
              <a:rPr lang="en-US" dirty="0"/>
              <a:t>Review Membership Payment</a:t>
            </a:r>
          </a:p>
        </p:txBody>
      </p:sp>
      <p:pic>
        <p:nvPicPr>
          <p:cNvPr id="9" name="Picture 8"/>
          <p:cNvPicPr>
            <a:picLocks noChangeAspect="1"/>
          </p:cNvPicPr>
          <p:nvPr/>
        </p:nvPicPr>
        <p:blipFill>
          <a:blip r:embed="rId3"/>
          <a:stretch>
            <a:fillRect/>
          </a:stretch>
        </p:blipFill>
        <p:spPr>
          <a:xfrm>
            <a:off x="1433944" y="1139490"/>
            <a:ext cx="6417373" cy="5184479"/>
          </a:xfrm>
          <a:prstGeom prst="rect">
            <a:avLst/>
          </a:prstGeom>
        </p:spPr>
      </p:pic>
      <p:sp>
        <p:nvSpPr>
          <p:cNvPr id="12" name="Footer Placeholder 13">
            <a:extLst>
              <a:ext uri="{FF2B5EF4-FFF2-40B4-BE49-F238E27FC236}">
                <a16:creationId xmlns:a16="http://schemas.microsoft.com/office/drawing/2014/main" id="{42122DDA-F1F9-0443-A8C8-F083599F6E00}"/>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3" name="Slide Number Placeholder 13">
            <a:extLst>
              <a:ext uri="{FF2B5EF4-FFF2-40B4-BE49-F238E27FC236}">
                <a16:creationId xmlns:a16="http://schemas.microsoft.com/office/drawing/2014/main" id="{23C12265-5B8F-6F41-A1C5-9B6E3DF90D7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13</a:t>
            </a:fld>
            <a:endParaRPr lang="en-US" sz="1600" dirty="0">
              <a:solidFill>
                <a:schemeClr val="bg1"/>
              </a:solidFill>
            </a:endParaRPr>
          </a:p>
        </p:txBody>
      </p:sp>
    </p:spTree>
    <p:extLst>
      <p:ext uri="{BB962C8B-B14F-4D97-AF65-F5344CB8AC3E}">
        <p14:creationId xmlns:p14="http://schemas.microsoft.com/office/powerpoint/2010/main" val="341332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7" name="Rectangle 6"/>
          <p:cNvSpPr/>
          <p:nvPr/>
        </p:nvSpPr>
        <p:spPr>
          <a:xfrm>
            <a:off x="1035664" y="2911597"/>
            <a:ext cx="1960352"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14</a:t>
            </a:fld>
            <a:endParaRPr lang="en-US" sz="1600" dirty="0">
              <a:solidFill>
                <a:schemeClr val="bg1"/>
              </a:solidFill>
            </a:endParaRPr>
          </a:p>
        </p:txBody>
      </p:sp>
    </p:spTree>
    <p:extLst>
      <p:ext uri="{BB962C8B-B14F-4D97-AF65-F5344CB8AC3E}">
        <p14:creationId xmlns:p14="http://schemas.microsoft.com/office/powerpoint/2010/main" val="135413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1" y="1154668"/>
            <a:ext cx="8924924" cy="4572000"/>
          </a:xfrm>
        </p:spPr>
        <p:txBody>
          <a:bodyPr/>
          <a:lstStyle/>
          <a:p>
            <a:pPr marL="342900" indent="-342900">
              <a:buFont typeface="Webdings" panose="05030102010509060703" pitchFamily="18" charset="2"/>
              <a:buChar char="4"/>
            </a:pPr>
            <a:r>
              <a:rPr lang="en-US" sz="2200" dirty="0"/>
              <a:t>Select member name and education level</a:t>
            </a:r>
          </a:p>
          <a:p>
            <a:pPr marL="342900" indent="-342900">
              <a:buFont typeface="Webdings" panose="05030102010509060703" pitchFamily="18" charset="2"/>
              <a:buChar char="4"/>
            </a:pPr>
            <a:r>
              <a:rPr lang="en-US" sz="2200" dirty="0"/>
              <a:t>Legacy Program -  include speech manual, speech names, and dates</a:t>
            </a:r>
          </a:p>
          <a:p>
            <a:pPr marL="342900" indent="-342900">
              <a:buFont typeface="Webdings" panose="05030102010509060703" pitchFamily="18" charset="2"/>
              <a:buChar char="4"/>
            </a:pPr>
            <a:r>
              <a:rPr lang="en-US" sz="2200" dirty="0"/>
              <a:t>You </a:t>
            </a:r>
            <a:r>
              <a:rPr lang="en-US" sz="2200" b="1" u="sng" dirty="0"/>
              <a:t>MUST</a:t>
            </a:r>
            <a:r>
              <a:rPr lang="en-US" sz="2200" dirty="0"/>
              <a:t> submit Pathways awards </a:t>
            </a:r>
            <a:r>
              <a:rPr lang="en-US" sz="2200" b="1" u="sng" dirty="0"/>
              <a:t>in Club Central </a:t>
            </a:r>
            <a:r>
              <a:rPr lang="en-US" sz="2200" dirty="0"/>
              <a:t>even after approving in Pathways</a:t>
            </a:r>
          </a:p>
          <a:p>
            <a:pPr marL="342900" indent="-342900">
              <a:buFont typeface="Webdings" panose="05030102010509060703" pitchFamily="18" charset="2"/>
              <a:buChar char="4"/>
            </a:pPr>
            <a:r>
              <a:rPr lang="en-US" sz="2200" dirty="0"/>
              <a:t>You CANNOT submit </a:t>
            </a:r>
            <a:r>
              <a:rPr lang="en-US" sz="2200" b="1" dirty="0"/>
              <a:t>your own </a:t>
            </a:r>
            <a:r>
              <a:rPr lang="en-US" sz="2200" dirty="0"/>
              <a:t>awards</a:t>
            </a:r>
          </a:p>
          <a:p>
            <a:pPr marL="342900" indent="-342900">
              <a:buFont typeface="Webdings" panose="05030102010509060703" pitchFamily="18" charset="2"/>
              <a:buChar char="4"/>
            </a:pPr>
            <a:endParaRPr lang="en-US" sz="2400" dirty="0"/>
          </a:p>
        </p:txBody>
      </p:sp>
      <p:sp>
        <p:nvSpPr>
          <p:cNvPr id="2" name="Title 1"/>
          <p:cNvSpPr>
            <a:spLocks noGrp="1"/>
          </p:cNvSpPr>
          <p:nvPr>
            <p:ph type="title"/>
          </p:nvPr>
        </p:nvSpPr>
        <p:spPr>
          <a:xfrm>
            <a:off x="0" y="232235"/>
            <a:ext cx="8188036" cy="820738"/>
          </a:xfrm>
          <a:prstGeom prst="rect">
            <a:avLst/>
          </a:prstGeom>
        </p:spPr>
        <p:txBody>
          <a:bodyPr/>
          <a:lstStyle/>
          <a:p>
            <a:pPr algn="ctr"/>
            <a:r>
              <a:rPr lang="en-US" dirty="0"/>
              <a:t>Submit Education Awards</a:t>
            </a:r>
          </a:p>
        </p:txBody>
      </p:sp>
      <p:pic>
        <p:nvPicPr>
          <p:cNvPr id="3" name="Picture 2"/>
          <p:cNvPicPr>
            <a:picLocks noChangeAspect="1"/>
          </p:cNvPicPr>
          <p:nvPr/>
        </p:nvPicPr>
        <p:blipFill>
          <a:blip r:embed="rId3"/>
          <a:stretch>
            <a:fillRect/>
          </a:stretch>
        </p:blipFill>
        <p:spPr>
          <a:xfrm>
            <a:off x="1548824" y="3650121"/>
            <a:ext cx="6905652" cy="2842752"/>
          </a:xfrm>
          <a:prstGeom prst="rect">
            <a:avLst/>
          </a:prstGeom>
        </p:spPr>
      </p:pic>
      <p:sp>
        <p:nvSpPr>
          <p:cNvPr id="4" name="TextBox 3"/>
          <p:cNvSpPr txBox="1"/>
          <p:nvPr/>
        </p:nvSpPr>
        <p:spPr>
          <a:xfrm>
            <a:off x="2352675" y="5726668"/>
            <a:ext cx="953998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11" name="Footer Placeholder 13">
            <a:extLst>
              <a:ext uri="{FF2B5EF4-FFF2-40B4-BE49-F238E27FC236}">
                <a16:creationId xmlns:a16="http://schemas.microsoft.com/office/drawing/2014/main" id="{09A9B9EE-9407-8146-932F-D6BC7F85983C}"/>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2" name="Slide Number Placeholder 13">
            <a:extLst>
              <a:ext uri="{FF2B5EF4-FFF2-40B4-BE49-F238E27FC236}">
                <a16:creationId xmlns:a16="http://schemas.microsoft.com/office/drawing/2014/main" id="{E09E9020-6994-CA4F-BAA1-0B953B953089}"/>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15</a:t>
            </a:fld>
            <a:endParaRPr lang="en-US" sz="1600" dirty="0">
              <a:solidFill>
                <a:schemeClr val="bg1"/>
              </a:solidFill>
            </a:endParaRPr>
          </a:p>
        </p:txBody>
      </p:sp>
    </p:spTree>
    <p:extLst>
      <p:ext uri="{BB962C8B-B14F-4D97-AF65-F5344CB8AC3E}">
        <p14:creationId xmlns:p14="http://schemas.microsoft.com/office/powerpoint/2010/main" val="31504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8" name="Rectangle 7"/>
          <p:cNvSpPr/>
          <p:nvPr/>
        </p:nvSpPr>
        <p:spPr>
          <a:xfrm>
            <a:off x="4630723" y="2907480"/>
            <a:ext cx="3004149"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16</a:t>
            </a:fld>
            <a:endParaRPr lang="en-US" sz="1600" dirty="0">
              <a:solidFill>
                <a:schemeClr val="bg1"/>
              </a:solidFill>
            </a:endParaRPr>
          </a:p>
        </p:txBody>
      </p:sp>
    </p:spTree>
    <p:extLst>
      <p:ext uri="{BB962C8B-B14F-4D97-AF65-F5344CB8AC3E}">
        <p14:creationId xmlns:p14="http://schemas.microsoft.com/office/powerpoint/2010/main" val="98032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33425" y="1292202"/>
            <a:ext cx="7467600" cy="2940096"/>
          </a:xfrm>
          <a:prstGeom prst="rect">
            <a:avLst/>
          </a:prstGeom>
        </p:spPr>
      </p:pic>
      <p:sp>
        <p:nvSpPr>
          <p:cNvPr id="5" name="Title 4"/>
          <p:cNvSpPr>
            <a:spLocks noGrp="1"/>
          </p:cNvSpPr>
          <p:nvPr>
            <p:ph type="title"/>
          </p:nvPr>
        </p:nvSpPr>
        <p:spPr>
          <a:xfrm>
            <a:off x="72737" y="202111"/>
            <a:ext cx="7886700" cy="733425"/>
          </a:xfrm>
          <a:prstGeom prst="rect">
            <a:avLst/>
          </a:prstGeom>
        </p:spPr>
        <p:txBody>
          <a:bodyPr/>
          <a:lstStyle/>
          <a:p>
            <a:pPr algn="ctr"/>
            <a:r>
              <a:rPr lang="en-US" dirty="0"/>
              <a:t>Download Club Roster</a:t>
            </a:r>
          </a:p>
        </p:txBody>
      </p:sp>
      <p:grpSp>
        <p:nvGrpSpPr>
          <p:cNvPr id="20" name="Group 19"/>
          <p:cNvGrpSpPr/>
          <p:nvPr/>
        </p:nvGrpSpPr>
        <p:grpSpPr>
          <a:xfrm>
            <a:off x="733425" y="4266194"/>
            <a:ext cx="2682002" cy="369332"/>
            <a:chOff x="733425" y="4266194"/>
            <a:chExt cx="2682002" cy="369332"/>
          </a:xfrm>
        </p:grpSpPr>
        <p:pic>
          <p:nvPicPr>
            <p:cNvPr id="8" name="Picture 7"/>
            <p:cNvPicPr>
              <a:picLocks noChangeAspect="1"/>
            </p:cNvPicPr>
            <p:nvPr/>
          </p:nvPicPr>
          <p:blipFill>
            <a:blip r:embed="rId4"/>
            <a:stretch>
              <a:fillRect/>
            </a:stretch>
          </p:blipFill>
          <p:spPr>
            <a:xfrm>
              <a:off x="733425" y="4295808"/>
              <a:ext cx="266667" cy="266667"/>
            </a:xfrm>
            <a:prstGeom prst="rect">
              <a:avLst/>
            </a:prstGeom>
          </p:spPr>
        </p:pic>
        <p:sp>
          <p:nvSpPr>
            <p:cNvPr id="14" name="TextBox 13"/>
            <p:cNvSpPr txBox="1"/>
            <p:nvPr/>
          </p:nvSpPr>
          <p:spPr>
            <a:xfrm>
              <a:off x="1076325" y="4266194"/>
              <a:ext cx="2339102" cy="369332"/>
            </a:xfrm>
            <a:prstGeom prst="rect">
              <a:avLst/>
            </a:prstGeom>
            <a:noFill/>
          </p:spPr>
          <p:txBody>
            <a:bodyPr wrap="none" rtlCol="0">
              <a:spAutoFit/>
            </a:bodyPr>
            <a:lstStyle/>
            <a:p>
              <a:r>
                <a:rPr lang="en-US" dirty="0"/>
                <a:t>Export to CSV/ Excel</a:t>
              </a:r>
            </a:p>
          </p:txBody>
        </p:sp>
      </p:grpSp>
      <p:grpSp>
        <p:nvGrpSpPr>
          <p:cNvPr id="21" name="Group 20"/>
          <p:cNvGrpSpPr/>
          <p:nvPr/>
        </p:nvGrpSpPr>
        <p:grpSpPr>
          <a:xfrm>
            <a:off x="733425" y="4588964"/>
            <a:ext cx="1002055" cy="369332"/>
            <a:chOff x="733425" y="4588964"/>
            <a:chExt cx="1002055" cy="369332"/>
          </a:xfrm>
        </p:grpSpPr>
        <p:pic>
          <p:nvPicPr>
            <p:cNvPr id="9" name="Picture 8"/>
            <p:cNvPicPr>
              <a:picLocks noChangeAspect="1"/>
            </p:cNvPicPr>
            <p:nvPr/>
          </p:nvPicPr>
          <p:blipFill>
            <a:blip r:embed="rId5"/>
            <a:stretch>
              <a:fillRect/>
            </a:stretch>
          </p:blipFill>
          <p:spPr>
            <a:xfrm>
              <a:off x="733425" y="4635526"/>
              <a:ext cx="266667" cy="266667"/>
            </a:xfrm>
            <a:prstGeom prst="rect">
              <a:avLst/>
            </a:prstGeom>
          </p:spPr>
        </p:pic>
        <p:sp>
          <p:nvSpPr>
            <p:cNvPr id="15" name="TextBox 14"/>
            <p:cNvSpPr txBox="1"/>
            <p:nvPr/>
          </p:nvSpPr>
          <p:spPr>
            <a:xfrm>
              <a:off x="1076325" y="4588964"/>
              <a:ext cx="659155" cy="369332"/>
            </a:xfrm>
            <a:prstGeom prst="rect">
              <a:avLst/>
            </a:prstGeom>
            <a:noFill/>
          </p:spPr>
          <p:txBody>
            <a:bodyPr wrap="none" rtlCol="0">
              <a:spAutoFit/>
            </a:bodyPr>
            <a:lstStyle/>
            <a:p>
              <a:r>
                <a:rPr lang="en-US" dirty="0"/>
                <a:t>Print</a:t>
              </a:r>
            </a:p>
          </p:txBody>
        </p:sp>
      </p:grpSp>
      <p:grpSp>
        <p:nvGrpSpPr>
          <p:cNvPr id="22" name="Group 21"/>
          <p:cNvGrpSpPr/>
          <p:nvPr/>
        </p:nvGrpSpPr>
        <p:grpSpPr>
          <a:xfrm>
            <a:off x="733425" y="4879977"/>
            <a:ext cx="4011405" cy="369332"/>
            <a:chOff x="733425" y="4879977"/>
            <a:chExt cx="4011405" cy="369332"/>
          </a:xfrm>
        </p:grpSpPr>
        <p:pic>
          <p:nvPicPr>
            <p:cNvPr id="10" name="Picture 9"/>
            <p:cNvPicPr>
              <a:picLocks noChangeAspect="1"/>
            </p:cNvPicPr>
            <p:nvPr/>
          </p:nvPicPr>
          <p:blipFill>
            <a:blip r:embed="rId6"/>
            <a:stretch>
              <a:fillRect/>
            </a:stretch>
          </p:blipFill>
          <p:spPr>
            <a:xfrm>
              <a:off x="733425" y="4975244"/>
              <a:ext cx="266667" cy="266667"/>
            </a:xfrm>
            <a:prstGeom prst="rect">
              <a:avLst/>
            </a:prstGeom>
          </p:spPr>
        </p:pic>
        <p:sp>
          <p:nvSpPr>
            <p:cNvPr id="16" name="TextBox 15"/>
            <p:cNvSpPr txBox="1"/>
            <p:nvPr/>
          </p:nvSpPr>
          <p:spPr>
            <a:xfrm>
              <a:off x="1076325" y="4879977"/>
              <a:ext cx="3668505" cy="369332"/>
            </a:xfrm>
            <a:prstGeom prst="rect">
              <a:avLst/>
            </a:prstGeom>
            <a:noFill/>
          </p:spPr>
          <p:txBody>
            <a:bodyPr wrap="none" rtlCol="0">
              <a:spAutoFit/>
            </a:bodyPr>
            <a:lstStyle/>
            <a:p>
              <a:r>
                <a:rPr lang="en-US" dirty="0"/>
                <a:t>Shows up if Enrolled in Pathways </a:t>
              </a:r>
            </a:p>
          </p:txBody>
        </p:sp>
      </p:grpSp>
      <p:grpSp>
        <p:nvGrpSpPr>
          <p:cNvPr id="23" name="Group 22"/>
          <p:cNvGrpSpPr/>
          <p:nvPr/>
        </p:nvGrpSpPr>
        <p:grpSpPr>
          <a:xfrm>
            <a:off x="733424" y="5246143"/>
            <a:ext cx="3951581" cy="369332"/>
            <a:chOff x="733424" y="5246143"/>
            <a:chExt cx="3951581" cy="369332"/>
          </a:xfrm>
        </p:grpSpPr>
        <p:pic>
          <p:nvPicPr>
            <p:cNvPr id="11" name="Picture 10"/>
            <p:cNvPicPr>
              <a:picLocks noChangeAspect="1"/>
            </p:cNvPicPr>
            <p:nvPr/>
          </p:nvPicPr>
          <p:blipFill>
            <a:blip r:embed="rId7"/>
            <a:stretch>
              <a:fillRect/>
            </a:stretch>
          </p:blipFill>
          <p:spPr>
            <a:xfrm>
              <a:off x="733424" y="5314962"/>
              <a:ext cx="266667" cy="266667"/>
            </a:xfrm>
            <a:prstGeom prst="rect">
              <a:avLst/>
            </a:prstGeom>
          </p:spPr>
        </p:pic>
        <p:sp>
          <p:nvSpPr>
            <p:cNvPr id="17" name="TextBox 16"/>
            <p:cNvSpPr txBox="1"/>
            <p:nvPr/>
          </p:nvSpPr>
          <p:spPr>
            <a:xfrm>
              <a:off x="1076325" y="5246143"/>
              <a:ext cx="3608680" cy="369332"/>
            </a:xfrm>
            <a:prstGeom prst="rect">
              <a:avLst/>
            </a:prstGeom>
            <a:noFill/>
          </p:spPr>
          <p:txBody>
            <a:bodyPr wrap="none" rtlCol="0">
              <a:spAutoFit/>
            </a:bodyPr>
            <a:lstStyle/>
            <a:p>
              <a:r>
                <a:rPr lang="en-US" dirty="0"/>
                <a:t>Member not Enrolled in Pathways</a:t>
              </a:r>
            </a:p>
          </p:txBody>
        </p:sp>
      </p:grpSp>
      <p:grpSp>
        <p:nvGrpSpPr>
          <p:cNvPr id="24" name="Group 23"/>
          <p:cNvGrpSpPr/>
          <p:nvPr/>
        </p:nvGrpSpPr>
        <p:grpSpPr>
          <a:xfrm>
            <a:off x="733423" y="5615475"/>
            <a:ext cx="7285828" cy="369332"/>
            <a:chOff x="733423" y="5615475"/>
            <a:chExt cx="7285828" cy="369332"/>
          </a:xfrm>
        </p:grpSpPr>
        <p:pic>
          <p:nvPicPr>
            <p:cNvPr id="12" name="Picture 11"/>
            <p:cNvPicPr>
              <a:picLocks noChangeAspect="1"/>
            </p:cNvPicPr>
            <p:nvPr/>
          </p:nvPicPr>
          <p:blipFill>
            <a:blip r:embed="rId8"/>
            <a:stretch>
              <a:fillRect/>
            </a:stretch>
          </p:blipFill>
          <p:spPr>
            <a:xfrm>
              <a:off x="733423" y="5654680"/>
              <a:ext cx="266667" cy="266667"/>
            </a:xfrm>
            <a:prstGeom prst="rect">
              <a:avLst/>
            </a:prstGeom>
          </p:spPr>
        </p:pic>
        <p:sp>
          <p:nvSpPr>
            <p:cNvPr id="18" name="TextBox 17"/>
            <p:cNvSpPr txBox="1"/>
            <p:nvPr/>
          </p:nvSpPr>
          <p:spPr>
            <a:xfrm>
              <a:off x="1076325" y="5615475"/>
              <a:ext cx="6942926" cy="369332"/>
            </a:xfrm>
            <a:prstGeom prst="rect">
              <a:avLst/>
            </a:prstGeom>
            <a:noFill/>
          </p:spPr>
          <p:txBody>
            <a:bodyPr wrap="none" rtlCol="0">
              <a:spAutoFit/>
            </a:bodyPr>
            <a:lstStyle/>
            <a:p>
              <a:r>
                <a:rPr lang="en-US" dirty="0"/>
                <a:t>Privacy settings – Can be changed by member in Member profile</a:t>
              </a:r>
            </a:p>
          </p:txBody>
        </p:sp>
      </p:grpSp>
      <p:grpSp>
        <p:nvGrpSpPr>
          <p:cNvPr id="25" name="Group 24"/>
          <p:cNvGrpSpPr/>
          <p:nvPr/>
        </p:nvGrpSpPr>
        <p:grpSpPr>
          <a:xfrm>
            <a:off x="733422" y="5943537"/>
            <a:ext cx="3120577" cy="369332"/>
            <a:chOff x="733422" y="5943537"/>
            <a:chExt cx="3120577" cy="369332"/>
          </a:xfrm>
        </p:grpSpPr>
        <p:pic>
          <p:nvPicPr>
            <p:cNvPr id="13" name="Picture 12"/>
            <p:cNvPicPr>
              <a:picLocks noChangeAspect="1"/>
            </p:cNvPicPr>
            <p:nvPr/>
          </p:nvPicPr>
          <p:blipFill>
            <a:blip r:embed="rId9"/>
            <a:stretch>
              <a:fillRect/>
            </a:stretch>
          </p:blipFill>
          <p:spPr>
            <a:xfrm>
              <a:off x="733422" y="5994398"/>
              <a:ext cx="266667" cy="266667"/>
            </a:xfrm>
            <a:prstGeom prst="rect">
              <a:avLst/>
            </a:prstGeom>
          </p:spPr>
        </p:pic>
        <p:sp>
          <p:nvSpPr>
            <p:cNvPr id="19" name="TextBox 18"/>
            <p:cNvSpPr txBox="1"/>
            <p:nvPr/>
          </p:nvSpPr>
          <p:spPr>
            <a:xfrm>
              <a:off x="1143000" y="5943537"/>
              <a:ext cx="2710999" cy="369332"/>
            </a:xfrm>
            <a:prstGeom prst="rect">
              <a:avLst/>
            </a:prstGeom>
            <a:noFill/>
          </p:spPr>
          <p:txBody>
            <a:bodyPr wrap="none" rtlCol="0">
              <a:spAutoFit/>
            </a:bodyPr>
            <a:lstStyle/>
            <a:p>
              <a:r>
                <a:rPr lang="en-US" dirty="0"/>
                <a:t>Edit Member Information</a:t>
              </a:r>
            </a:p>
          </p:txBody>
        </p:sp>
      </p:grpSp>
      <p:sp>
        <p:nvSpPr>
          <p:cNvPr id="26" name="Footer Placeholder 13">
            <a:extLst>
              <a:ext uri="{FF2B5EF4-FFF2-40B4-BE49-F238E27FC236}">
                <a16:creationId xmlns:a16="http://schemas.microsoft.com/office/drawing/2014/main" id="{115CBA57-A2FD-8245-90F9-2C72CF1B898D}"/>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30" name="Slide Number Placeholder 13">
            <a:extLst>
              <a:ext uri="{FF2B5EF4-FFF2-40B4-BE49-F238E27FC236}">
                <a16:creationId xmlns:a16="http://schemas.microsoft.com/office/drawing/2014/main" id="{945FED62-9113-E547-AD90-A4A9DB6CBB58}"/>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17</a:t>
            </a:fld>
            <a:endParaRPr lang="en-US" sz="1600" dirty="0">
              <a:solidFill>
                <a:schemeClr val="bg1"/>
              </a:solidFill>
            </a:endParaRPr>
          </a:p>
        </p:txBody>
      </p:sp>
    </p:spTree>
    <p:extLst>
      <p:ext uri="{BB962C8B-B14F-4D97-AF65-F5344CB8AC3E}">
        <p14:creationId xmlns:p14="http://schemas.microsoft.com/office/powerpoint/2010/main" val="197390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9" name="Rectangle 8"/>
          <p:cNvSpPr/>
          <p:nvPr/>
        </p:nvSpPr>
        <p:spPr>
          <a:xfrm>
            <a:off x="1035664" y="4030874"/>
            <a:ext cx="1960352"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18</a:t>
            </a:fld>
            <a:endParaRPr lang="en-US" sz="1600" dirty="0">
              <a:solidFill>
                <a:schemeClr val="bg1"/>
              </a:solidFill>
            </a:endParaRPr>
          </a:p>
        </p:txBody>
      </p:sp>
    </p:spTree>
    <p:extLst>
      <p:ext uri="{BB962C8B-B14F-4D97-AF65-F5344CB8AC3E}">
        <p14:creationId xmlns:p14="http://schemas.microsoft.com/office/powerpoint/2010/main" val="343776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2966"/>
            <a:ext cx="9144000" cy="5010150"/>
          </a:xfrm>
        </p:spPr>
        <p:txBody>
          <a:bodyPr/>
          <a:lstStyle/>
          <a:p>
            <a:r>
              <a:rPr lang="en-US" sz="2400" dirty="0"/>
              <a:t>For DCP points, officers must be updated before: </a:t>
            </a:r>
          </a:p>
          <a:p>
            <a:pPr marL="457200" indent="-457200">
              <a:buFont typeface="Webdings" panose="05030102010509060703" pitchFamily="18" charset="2"/>
              <a:buChar char=""/>
            </a:pPr>
            <a:r>
              <a:rPr lang="en-US" sz="2400" dirty="0"/>
              <a:t>June 30</a:t>
            </a:r>
            <a:r>
              <a:rPr lang="en-US" sz="2400" baseline="30000" dirty="0"/>
              <a:t>th</a:t>
            </a:r>
            <a:r>
              <a:rPr lang="en-US" sz="2400" dirty="0"/>
              <a:t> </a:t>
            </a:r>
            <a:r>
              <a:rPr lang="en-US" sz="2400" b="1" dirty="0"/>
              <a:t>and </a:t>
            </a:r>
            <a:r>
              <a:rPr lang="en-US" sz="2400" dirty="0"/>
              <a:t>December 31</a:t>
            </a:r>
            <a:r>
              <a:rPr lang="en-US" sz="2400" baseline="30000" dirty="0"/>
              <a:t>st</a:t>
            </a:r>
            <a:endParaRPr lang="en-US" sz="2400" dirty="0"/>
          </a:p>
        </p:txBody>
      </p:sp>
      <p:pic>
        <p:nvPicPr>
          <p:cNvPr id="3" name="Picture 2"/>
          <p:cNvPicPr>
            <a:picLocks noChangeAspect="1"/>
          </p:cNvPicPr>
          <p:nvPr/>
        </p:nvPicPr>
        <p:blipFill>
          <a:blip r:embed="rId3"/>
          <a:stretch>
            <a:fillRect/>
          </a:stretch>
        </p:blipFill>
        <p:spPr>
          <a:xfrm>
            <a:off x="869373" y="2059948"/>
            <a:ext cx="7245928" cy="4326226"/>
          </a:xfrm>
          <a:prstGeom prst="rect">
            <a:avLst/>
          </a:prstGeom>
        </p:spPr>
      </p:pic>
      <p:sp>
        <p:nvSpPr>
          <p:cNvPr id="4" name="Title 4"/>
          <p:cNvSpPr txBox="1">
            <a:spLocks/>
          </p:cNvSpPr>
          <p:nvPr/>
        </p:nvSpPr>
        <p:spPr>
          <a:xfrm>
            <a:off x="228600" y="246040"/>
            <a:ext cx="7886700" cy="733425"/>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latin typeface="Century Gothic" panose="020B0502020202020204" pitchFamily="34" charset="0"/>
              </a:rPr>
              <a:t>Club Officer Assignment</a:t>
            </a:r>
          </a:p>
        </p:txBody>
      </p:sp>
      <p:sp>
        <p:nvSpPr>
          <p:cNvPr id="8" name="Footer Placeholder 13">
            <a:extLst>
              <a:ext uri="{FF2B5EF4-FFF2-40B4-BE49-F238E27FC236}">
                <a16:creationId xmlns:a16="http://schemas.microsoft.com/office/drawing/2014/main" id="{7028547D-F5F1-8941-AE48-44267C0E3A39}"/>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9" name="Slide Number Placeholder 13">
            <a:extLst>
              <a:ext uri="{FF2B5EF4-FFF2-40B4-BE49-F238E27FC236}">
                <a16:creationId xmlns:a16="http://schemas.microsoft.com/office/drawing/2014/main" id="{C8B1D819-1469-1945-B96F-32A8D66D8F92}"/>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19</a:t>
            </a:fld>
            <a:endParaRPr lang="en-US" sz="1600" dirty="0">
              <a:solidFill>
                <a:schemeClr val="bg1"/>
              </a:solidFill>
            </a:endParaRPr>
          </a:p>
        </p:txBody>
      </p:sp>
    </p:spTree>
    <p:extLst>
      <p:ext uri="{BB962C8B-B14F-4D97-AF65-F5344CB8AC3E}">
        <p14:creationId xmlns:p14="http://schemas.microsoft.com/office/powerpoint/2010/main" val="28800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0655"/>
            <a:ext cx="9144000" cy="5015345"/>
          </a:xfrm>
        </p:spPr>
        <p:txBody>
          <a:bodyPr/>
          <a:lstStyle/>
          <a:p>
            <a:pPr marL="457200" indent="-457200">
              <a:buFont typeface="Webdings" panose="05030102010509060703" pitchFamily="18" charset="2"/>
              <a:buChar char=""/>
            </a:pPr>
            <a:r>
              <a:rPr lang="en-US" sz="2400" dirty="0"/>
              <a:t>How do I….</a:t>
            </a:r>
          </a:p>
          <a:p>
            <a:endParaRPr lang="en-US" sz="2400" dirty="0"/>
          </a:p>
          <a:p>
            <a:pPr marL="1200150" lvl="1" indent="-457200">
              <a:spcAft>
                <a:spcPts val="1200"/>
              </a:spcAft>
              <a:buFont typeface="Webdings" panose="05030102010509060703" pitchFamily="18" charset="2"/>
              <a:buChar char=""/>
            </a:pPr>
            <a:r>
              <a:rPr lang="en-US" sz="2400" dirty="0"/>
              <a:t>Access Club Central?</a:t>
            </a:r>
          </a:p>
          <a:p>
            <a:pPr marL="1200150" lvl="1" indent="-457200">
              <a:spcAft>
                <a:spcPts val="1200"/>
              </a:spcAft>
              <a:buFont typeface="Webdings" panose="05030102010509060703" pitchFamily="18" charset="2"/>
              <a:buChar char=""/>
            </a:pPr>
            <a:r>
              <a:rPr lang="en-US" sz="2400" dirty="0"/>
              <a:t>Update where my club meets?</a:t>
            </a:r>
          </a:p>
          <a:p>
            <a:pPr marL="1200150" lvl="1" indent="-457200">
              <a:spcAft>
                <a:spcPts val="1200"/>
              </a:spcAft>
              <a:buFont typeface="Webdings" panose="05030102010509060703" pitchFamily="18" charset="2"/>
              <a:buChar char=""/>
            </a:pPr>
            <a:r>
              <a:rPr lang="en-US" sz="2400" dirty="0"/>
              <a:t>Change location on the “Find a Club” map?</a:t>
            </a:r>
          </a:p>
          <a:p>
            <a:pPr marL="1200150" lvl="1" indent="-457200">
              <a:spcAft>
                <a:spcPts val="1200"/>
              </a:spcAft>
              <a:buFont typeface="Webdings" panose="05030102010509060703" pitchFamily="18" charset="2"/>
              <a:buChar char=""/>
            </a:pPr>
            <a:r>
              <a:rPr lang="en-US" sz="2400" dirty="0"/>
              <a:t>Submit a membership application?</a:t>
            </a:r>
          </a:p>
          <a:p>
            <a:pPr marL="1200150" lvl="1" indent="-457200">
              <a:spcAft>
                <a:spcPts val="1200"/>
              </a:spcAft>
              <a:buFont typeface="Webdings" panose="05030102010509060703" pitchFamily="18" charset="2"/>
              <a:buChar char=""/>
            </a:pPr>
            <a:r>
              <a:rPr lang="en-US" sz="2400" dirty="0"/>
              <a:t>Pay membership dues?</a:t>
            </a:r>
          </a:p>
          <a:p>
            <a:pPr marL="1200150" lvl="1" indent="-457200">
              <a:spcAft>
                <a:spcPts val="1200"/>
              </a:spcAft>
              <a:buFont typeface="Webdings" panose="05030102010509060703" pitchFamily="18" charset="2"/>
              <a:buChar char=""/>
            </a:pPr>
            <a:r>
              <a:rPr lang="en-US" sz="2400" dirty="0"/>
              <a:t>Download club membership roster?</a:t>
            </a:r>
          </a:p>
          <a:p>
            <a:pPr marL="457200" indent="-457200">
              <a:buFont typeface="Arial" panose="020B0604020202020204" pitchFamily="34" charset="0"/>
              <a:buChar char="•"/>
            </a:pPr>
            <a:endParaRPr lang="en-US" sz="1400" kern="1200" dirty="0">
              <a:solidFill>
                <a:schemeClr val="bg1"/>
              </a:solidFill>
              <a:ea typeface="+mn-ea"/>
            </a:endParaRPr>
          </a:p>
          <a:p>
            <a:pPr marL="457200" indent="-457200">
              <a:buFont typeface="Arial" panose="020B0604020202020204" pitchFamily="34" charset="0"/>
              <a:buChar char="•"/>
            </a:pPr>
            <a:endParaRPr lang="en-US" sz="2400" dirty="0"/>
          </a:p>
        </p:txBody>
      </p:sp>
      <p:sp>
        <p:nvSpPr>
          <p:cNvPr id="5" name="Title 3"/>
          <p:cNvSpPr txBox="1">
            <a:spLocks/>
          </p:cNvSpPr>
          <p:nvPr/>
        </p:nvSpPr>
        <p:spPr>
          <a:xfrm>
            <a:off x="587086" y="224435"/>
            <a:ext cx="8204957" cy="731529"/>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r>
              <a:rPr lang="en-US" kern="0" dirty="0"/>
              <a:t>Agenda – What this Session Covers</a:t>
            </a:r>
          </a:p>
        </p:txBody>
      </p:sp>
      <p:sp>
        <p:nvSpPr>
          <p:cNvPr id="12" name="Footer Placeholder 13">
            <a:extLst>
              <a:ext uri="{FF2B5EF4-FFF2-40B4-BE49-F238E27FC236}">
                <a16:creationId xmlns:a16="http://schemas.microsoft.com/office/drawing/2014/main" id="{9AB767B1-7035-C343-827A-BE7EAE266B9C}"/>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3" name="Slide Number Placeholder 13">
            <a:extLst>
              <a:ext uri="{FF2B5EF4-FFF2-40B4-BE49-F238E27FC236}">
                <a16:creationId xmlns:a16="http://schemas.microsoft.com/office/drawing/2014/main" id="{04FC7E3E-2B66-4144-96F9-33E7493B2DC7}"/>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a:t>
            </a:fld>
            <a:endParaRPr lang="en-US" sz="1600" dirty="0">
              <a:solidFill>
                <a:schemeClr val="bg1"/>
              </a:solidFill>
            </a:endParaRPr>
          </a:p>
        </p:txBody>
      </p:sp>
    </p:spTree>
    <p:extLst>
      <p:ext uri="{BB962C8B-B14F-4D97-AF65-F5344CB8AC3E}">
        <p14:creationId xmlns:p14="http://schemas.microsoft.com/office/powerpoint/2010/main" val="3685618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10" name="Rectangle 9"/>
          <p:cNvSpPr/>
          <p:nvPr/>
        </p:nvSpPr>
        <p:spPr>
          <a:xfrm>
            <a:off x="4630723" y="4017978"/>
            <a:ext cx="3295291"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20</a:t>
            </a:fld>
            <a:endParaRPr lang="en-US" sz="1600" dirty="0">
              <a:solidFill>
                <a:schemeClr val="bg1"/>
              </a:solidFill>
            </a:endParaRPr>
          </a:p>
        </p:txBody>
      </p:sp>
    </p:spTree>
    <p:extLst>
      <p:ext uri="{BB962C8B-B14F-4D97-AF65-F5344CB8AC3E}">
        <p14:creationId xmlns:p14="http://schemas.microsoft.com/office/powerpoint/2010/main" val="266455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30723" y="4017978"/>
            <a:ext cx="3295291"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21</a:t>
            </a:fld>
            <a:endParaRPr lang="en-US" sz="1600" dirty="0">
              <a:solidFill>
                <a:schemeClr val="bg1"/>
              </a:solidFill>
            </a:endParaRPr>
          </a:p>
        </p:txBody>
      </p:sp>
      <p:pic>
        <p:nvPicPr>
          <p:cNvPr id="2" name="Picture 1">
            <a:extLst>
              <a:ext uri="{FF2B5EF4-FFF2-40B4-BE49-F238E27FC236}">
                <a16:creationId xmlns:a16="http://schemas.microsoft.com/office/drawing/2014/main" id="{5618784D-66B5-4926-8B32-DA9C821FCBDF}"/>
              </a:ext>
            </a:extLst>
          </p:cNvPr>
          <p:cNvPicPr>
            <a:picLocks noChangeAspect="1"/>
          </p:cNvPicPr>
          <p:nvPr/>
        </p:nvPicPr>
        <p:blipFill rotWithShape="1">
          <a:blip r:embed="rId3"/>
          <a:srcRect l="12255" t="21183" r="14787" b="4552"/>
          <a:stretch/>
        </p:blipFill>
        <p:spPr>
          <a:xfrm>
            <a:off x="0" y="1120877"/>
            <a:ext cx="9144000" cy="5235677"/>
          </a:xfrm>
          <a:prstGeom prst="rect">
            <a:avLst/>
          </a:prstGeom>
        </p:spPr>
      </p:pic>
    </p:spTree>
    <p:extLst>
      <p:ext uri="{BB962C8B-B14F-4D97-AF65-F5344CB8AC3E}">
        <p14:creationId xmlns:p14="http://schemas.microsoft.com/office/powerpoint/2010/main" val="91123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9" name="Rectangle 8"/>
          <p:cNvSpPr/>
          <p:nvPr/>
        </p:nvSpPr>
        <p:spPr>
          <a:xfrm>
            <a:off x="1035663" y="4612036"/>
            <a:ext cx="1915880"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22</a:t>
            </a:fld>
            <a:endParaRPr lang="en-US" sz="1600" dirty="0">
              <a:solidFill>
                <a:schemeClr val="bg1"/>
              </a:solidFill>
            </a:endParaRPr>
          </a:p>
        </p:txBody>
      </p:sp>
    </p:spTree>
    <p:extLst>
      <p:ext uri="{BB962C8B-B14F-4D97-AF65-F5344CB8AC3E}">
        <p14:creationId xmlns:p14="http://schemas.microsoft.com/office/powerpoint/2010/main" val="362514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11" name="Rectangle 10"/>
          <p:cNvSpPr/>
          <p:nvPr/>
        </p:nvSpPr>
        <p:spPr>
          <a:xfrm>
            <a:off x="4630723" y="4546302"/>
            <a:ext cx="2279531"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23</a:t>
            </a:fld>
            <a:endParaRPr lang="en-US" sz="1600" dirty="0">
              <a:solidFill>
                <a:schemeClr val="bg1"/>
              </a:solidFill>
            </a:endParaRPr>
          </a:p>
        </p:txBody>
      </p:sp>
    </p:spTree>
    <p:extLst>
      <p:ext uri="{BB962C8B-B14F-4D97-AF65-F5344CB8AC3E}">
        <p14:creationId xmlns:p14="http://schemas.microsoft.com/office/powerpoint/2010/main" val="60342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22374" y="1190625"/>
            <a:ext cx="3040651" cy="5116374"/>
          </a:xfrm>
        </p:spPr>
        <p:txBody>
          <a:bodyPr/>
          <a:lstStyle/>
          <a:p>
            <a:pPr marL="457200" indent="-457200">
              <a:spcAft>
                <a:spcPts val="1200"/>
              </a:spcAft>
              <a:buFont typeface="Webdings" panose="05030102010509060703" pitchFamily="18" charset="2"/>
              <a:buChar char=""/>
            </a:pPr>
            <a:r>
              <a:rPr lang="en-US" sz="2400" dirty="0"/>
              <a:t>Overview during Exec Meetings</a:t>
            </a:r>
          </a:p>
          <a:p>
            <a:pPr marL="457200" indent="-457200">
              <a:spcAft>
                <a:spcPts val="1200"/>
              </a:spcAft>
              <a:buFont typeface="Webdings" panose="05030102010509060703" pitchFamily="18" charset="2"/>
              <a:buChar char=""/>
            </a:pPr>
            <a:r>
              <a:rPr lang="en-US" sz="2400" dirty="0"/>
              <a:t>Track Goals</a:t>
            </a:r>
          </a:p>
          <a:p>
            <a:pPr marL="457200" indent="-457200">
              <a:spcAft>
                <a:spcPts val="1200"/>
              </a:spcAft>
              <a:buFont typeface="Webdings" panose="05030102010509060703" pitchFamily="18" charset="2"/>
              <a:buChar char=""/>
            </a:pPr>
            <a:r>
              <a:rPr lang="en-US" sz="2400" b="1" dirty="0"/>
              <a:t>MUST</a:t>
            </a:r>
            <a:r>
              <a:rPr lang="en-US" sz="2400" dirty="0"/>
              <a:t> meet </a:t>
            </a:r>
            <a:r>
              <a:rPr lang="en-US" sz="2400" b="1" dirty="0"/>
              <a:t>membership</a:t>
            </a:r>
            <a:r>
              <a:rPr lang="en-US" sz="2400" dirty="0"/>
              <a:t> Goals to achieve Distinguished Club status</a:t>
            </a:r>
          </a:p>
          <a:p>
            <a:pPr marL="457200" indent="-457200">
              <a:spcAft>
                <a:spcPts val="1200"/>
              </a:spcAft>
              <a:buFont typeface="Webdings" panose="05030102010509060703" pitchFamily="18" charset="2"/>
              <a:buChar char=""/>
            </a:pPr>
            <a:endParaRPr lang="en-US" dirty="0"/>
          </a:p>
        </p:txBody>
      </p:sp>
      <p:sp>
        <p:nvSpPr>
          <p:cNvPr id="4" name="Title 4"/>
          <p:cNvSpPr txBox="1">
            <a:spLocks/>
          </p:cNvSpPr>
          <p:nvPr/>
        </p:nvSpPr>
        <p:spPr>
          <a:xfrm>
            <a:off x="228600" y="246040"/>
            <a:ext cx="7886700" cy="733425"/>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latin typeface="Century Gothic" panose="020B0502020202020204" pitchFamily="34" charset="0"/>
              </a:rPr>
              <a:t>Distinguished Club Program (DCP)</a:t>
            </a:r>
          </a:p>
        </p:txBody>
      </p:sp>
      <p:pic>
        <p:nvPicPr>
          <p:cNvPr id="5" name="Picture 4"/>
          <p:cNvPicPr>
            <a:picLocks noChangeAspect="1"/>
          </p:cNvPicPr>
          <p:nvPr/>
        </p:nvPicPr>
        <p:blipFill>
          <a:blip r:embed="rId3"/>
          <a:stretch>
            <a:fillRect/>
          </a:stretch>
        </p:blipFill>
        <p:spPr>
          <a:xfrm>
            <a:off x="356462" y="979465"/>
            <a:ext cx="5377912" cy="5327534"/>
          </a:xfrm>
          <a:prstGeom prst="rect">
            <a:avLst/>
          </a:prstGeom>
        </p:spPr>
      </p:pic>
      <p:sp>
        <p:nvSpPr>
          <p:cNvPr id="6" name="Footer Placeholder 13">
            <a:extLst>
              <a:ext uri="{FF2B5EF4-FFF2-40B4-BE49-F238E27FC236}">
                <a16:creationId xmlns:a16="http://schemas.microsoft.com/office/drawing/2014/main" id="{5BDB7CAC-ACE0-A541-8AEF-396374243447}"/>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7" name="Slide Number Placeholder 13">
            <a:extLst>
              <a:ext uri="{FF2B5EF4-FFF2-40B4-BE49-F238E27FC236}">
                <a16:creationId xmlns:a16="http://schemas.microsoft.com/office/drawing/2014/main" id="{9E5752FB-9CE0-BB48-B2EE-5164738CE24D}"/>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24</a:t>
            </a:fld>
            <a:endParaRPr lang="en-US" sz="1600" dirty="0">
              <a:solidFill>
                <a:schemeClr val="bg1"/>
              </a:solidFill>
            </a:endParaRPr>
          </a:p>
        </p:txBody>
      </p:sp>
    </p:spTree>
    <p:extLst>
      <p:ext uri="{BB962C8B-B14F-4D97-AF65-F5344CB8AC3E}">
        <p14:creationId xmlns:p14="http://schemas.microsoft.com/office/powerpoint/2010/main" val="380893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12" name="Rectangle 11"/>
          <p:cNvSpPr/>
          <p:nvPr/>
        </p:nvSpPr>
        <p:spPr>
          <a:xfrm>
            <a:off x="1035663" y="5150152"/>
            <a:ext cx="2154449"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25</a:t>
            </a:fld>
            <a:endParaRPr lang="en-US" sz="1600" dirty="0">
              <a:solidFill>
                <a:schemeClr val="bg1"/>
              </a:solidFill>
            </a:endParaRPr>
          </a:p>
        </p:txBody>
      </p:sp>
    </p:spTree>
    <p:extLst>
      <p:ext uri="{BB962C8B-B14F-4D97-AF65-F5344CB8AC3E}">
        <p14:creationId xmlns:p14="http://schemas.microsoft.com/office/powerpoint/2010/main" val="12901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4" y="227784"/>
            <a:ext cx="7886700" cy="771524"/>
          </a:xfrm>
        </p:spPr>
        <p:txBody>
          <a:bodyPr/>
          <a:lstStyle/>
          <a:p>
            <a:r>
              <a:rPr lang="en-US" sz="3600" dirty="0"/>
              <a:t>Club Achievements</a:t>
            </a:r>
          </a:p>
        </p:txBody>
      </p:sp>
      <p:pic>
        <p:nvPicPr>
          <p:cNvPr id="3" name="Picture 2"/>
          <p:cNvPicPr>
            <a:picLocks noChangeAspect="1"/>
          </p:cNvPicPr>
          <p:nvPr/>
        </p:nvPicPr>
        <p:blipFill>
          <a:blip r:embed="rId3"/>
          <a:stretch>
            <a:fillRect/>
          </a:stretch>
        </p:blipFill>
        <p:spPr>
          <a:xfrm>
            <a:off x="1719695" y="1076112"/>
            <a:ext cx="6104659" cy="4714793"/>
          </a:xfrm>
          <a:prstGeom prst="rect">
            <a:avLst/>
          </a:prstGeom>
        </p:spPr>
      </p:pic>
      <p:sp>
        <p:nvSpPr>
          <p:cNvPr id="4" name="TextBox 3"/>
          <p:cNvSpPr txBox="1"/>
          <p:nvPr/>
        </p:nvSpPr>
        <p:spPr>
          <a:xfrm>
            <a:off x="246783" y="5790905"/>
            <a:ext cx="9050482" cy="523220"/>
          </a:xfrm>
          <a:prstGeom prst="rect">
            <a:avLst/>
          </a:prstGeom>
          <a:noFill/>
        </p:spPr>
        <p:txBody>
          <a:bodyPr wrap="square" rtlCol="0">
            <a:spAutoFit/>
          </a:bodyPr>
          <a:lstStyle/>
          <a:p>
            <a:pPr marL="571500" indent="-571500">
              <a:buClr>
                <a:schemeClr val="accent2"/>
              </a:buClr>
              <a:buFont typeface="Webdings" panose="05030102010509060703" pitchFamily="18" charset="2"/>
              <a:buChar char=""/>
            </a:pPr>
            <a:r>
              <a:rPr lang="en-US" sz="2800" b="1" dirty="0">
                <a:latin typeface="Century Gothic" panose="020B0502020202020204" pitchFamily="34" charset="0"/>
              </a:rPr>
              <a:t>Print Anniversary Certificates &amp; Appreciate</a:t>
            </a:r>
          </a:p>
        </p:txBody>
      </p:sp>
      <p:sp>
        <p:nvSpPr>
          <p:cNvPr id="10" name="Footer Placeholder 13">
            <a:extLst>
              <a:ext uri="{FF2B5EF4-FFF2-40B4-BE49-F238E27FC236}">
                <a16:creationId xmlns:a16="http://schemas.microsoft.com/office/drawing/2014/main" id="{E7CA4264-C6CF-5843-AFCD-2B331382B34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F9976AFA-E464-DA4D-9D04-6420066BE40D}"/>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26</a:t>
            </a:fld>
            <a:endParaRPr lang="en-US" sz="1600" dirty="0">
              <a:solidFill>
                <a:schemeClr val="bg1"/>
              </a:solidFill>
            </a:endParaRPr>
          </a:p>
        </p:txBody>
      </p:sp>
    </p:spTree>
    <p:extLst>
      <p:ext uri="{BB962C8B-B14F-4D97-AF65-F5344CB8AC3E}">
        <p14:creationId xmlns:p14="http://schemas.microsoft.com/office/powerpoint/2010/main" val="2487105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14" name="Rectangle 13"/>
          <p:cNvSpPr/>
          <p:nvPr/>
        </p:nvSpPr>
        <p:spPr>
          <a:xfrm>
            <a:off x="4630724" y="5131842"/>
            <a:ext cx="2829464"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27</a:t>
            </a:fld>
            <a:endParaRPr lang="en-US" sz="1600" dirty="0">
              <a:solidFill>
                <a:schemeClr val="bg1"/>
              </a:solidFill>
            </a:endParaRPr>
          </a:p>
        </p:txBody>
      </p:sp>
    </p:spTree>
    <p:extLst>
      <p:ext uri="{BB962C8B-B14F-4D97-AF65-F5344CB8AC3E}">
        <p14:creationId xmlns:p14="http://schemas.microsoft.com/office/powerpoint/2010/main" val="7196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1115231"/>
            <a:ext cx="9010650" cy="5244005"/>
          </a:xfrm>
        </p:spPr>
        <p:txBody>
          <a:bodyPr/>
          <a:lstStyle/>
          <a:p>
            <a:r>
              <a:rPr lang="en-US" dirty="0"/>
              <a:t>Online Tool </a:t>
            </a:r>
          </a:p>
          <a:p>
            <a:pPr lvl="1"/>
            <a:r>
              <a:rPr lang="en-US" dirty="0"/>
              <a:t>Check membership status</a:t>
            </a:r>
          </a:p>
          <a:p>
            <a:pPr lvl="1"/>
            <a:r>
              <a:rPr lang="en-US" dirty="0"/>
              <a:t>Club status</a:t>
            </a:r>
          </a:p>
          <a:p>
            <a:pPr lvl="1">
              <a:spcAft>
                <a:spcPts val="1200"/>
              </a:spcAft>
            </a:pPr>
            <a:r>
              <a:rPr lang="en-US" dirty="0"/>
              <a:t>If a member is serving as a club or district officer </a:t>
            </a:r>
          </a:p>
          <a:p>
            <a:r>
              <a:rPr lang="en-US" dirty="0"/>
              <a:t>Determining member eligibility to: </a:t>
            </a:r>
          </a:p>
          <a:p>
            <a:pPr lvl="1"/>
            <a:r>
              <a:rPr lang="en-US" dirty="0"/>
              <a:t>Compete in speech contests and/or</a:t>
            </a:r>
          </a:p>
          <a:p>
            <a:pPr lvl="1"/>
            <a:r>
              <a:rPr lang="en-US" dirty="0"/>
              <a:t>Be a proxy</a:t>
            </a:r>
          </a:p>
          <a:p>
            <a:pPr marL="457200" lvl="1" indent="0">
              <a:buNone/>
            </a:pPr>
            <a:endParaRPr lang="en-US" dirty="0"/>
          </a:p>
          <a:p>
            <a:r>
              <a:rPr lang="en-US" sz="2400" b="1" u="sng" dirty="0"/>
              <a:t>NOTE:</a:t>
            </a:r>
            <a:r>
              <a:rPr lang="en-US" sz="2400" b="1" dirty="0"/>
              <a:t>  </a:t>
            </a:r>
            <a:r>
              <a:rPr lang="en-US" sz="2400" dirty="0"/>
              <a:t>You can look at information only for members within your own scope of responsibility</a:t>
            </a:r>
            <a:br>
              <a:rPr lang="en-US" dirty="0"/>
            </a:br>
            <a:endParaRPr lang="en-US" dirty="0"/>
          </a:p>
        </p:txBody>
      </p:sp>
      <p:sp>
        <p:nvSpPr>
          <p:cNvPr id="2" name="Title 1"/>
          <p:cNvSpPr>
            <a:spLocks noGrp="1"/>
          </p:cNvSpPr>
          <p:nvPr>
            <p:ph type="title"/>
          </p:nvPr>
        </p:nvSpPr>
        <p:spPr>
          <a:xfrm>
            <a:off x="133350" y="286556"/>
            <a:ext cx="7886700" cy="828675"/>
          </a:xfrm>
          <a:prstGeom prst="rect">
            <a:avLst/>
          </a:prstGeom>
        </p:spPr>
        <p:txBody>
          <a:bodyPr/>
          <a:lstStyle/>
          <a:p>
            <a:pPr algn="ctr"/>
            <a:r>
              <a:rPr lang="en-US" dirty="0"/>
              <a:t>Eligibility Assistant</a:t>
            </a:r>
          </a:p>
        </p:txBody>
      </p:sp>
      <p:pic>
        <p:nvPicPr>
          <p:cNvPr id="4" name="Picture 3"/>
          <p:cNvPicPr>
            <a:picLocks noChangeAspect="1"/>
          </p:cNvPicPr>
          <p:nvPr/>
        </p:nvPicPr>
        <p:blipFill>
          <a:blip r:embed="rId3"/>
          <a:stretch>
            <a:fillRect/>
          </a:stretch>
        </p:blipFill>
        <p:spPr>
          <a:xfrm>
            <a:off x="6095999" y="0"/>
            <a:ext cx="3048001" cy="2583052"/>
          </a:xfrm>
          <a:prstGeom prst="rect">
            <a:avLst/>
          </a:prstGeom>
        </p:spPr>
      </p:pic>
      <p:sp>
        <p:nvSpPr>
          <p:cNvPr id="9" name="Footer Placeholder 13">
            <a:extLst>
              <a:ext uri="{FF2B5EF4-FFF2-40B4-BE49-F238E27FC236}">
                <a16:creationId xmlns:a16="http://schemas.microsoft.com/office/drawing/2014/main" id="{6F724F65-F9EF-4940-BE6D-2F511D534003}"/>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0" name="Slide Number Placeholder 13">
            <a:extLst>
              <a:ext uri="{FF2B5EF4-FFF2-40B4-BE49-F238E27FC236}">
                <a16:creationId xmlns:a16="http://schemas.microsoft.com/office/drawing/2014/main" id="{48BCEE83-5640-1C43-95B2-D2046570EC3F}"/>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28</a:t>
            </a:fld>
            <a:endParaRPr lang="en-US" sz="1600" dirty="0">
              <a:solidFill>
                <a:schemeClr val="bg1"/>
              </a:solidFill>
            </a:endParaRPr>
          </a:p>
        </p:txBody>
      </p:sp>
    </p:spTree>
    <p:extLst>
      <p:ext uri="{BB962C8B-B14F-4D97-AF65-F5344CB8AC3E}">
        <p14:creationId xmlns:p14="http://schemas.microsoft.com/office/powerpoint/2010/main" val="2334313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13" name="Rectangle 12"/>
          <p:cNvSpPr/>
          <p:nvPr/>
        </p:nvSpPr>
        <p:spPr>
          <a:xfrm>
            <a:off x="1035664" y="5667736"/>
            <a:ext cx="3137860"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29</a:t>
            </a:fld>
            <a:endParaRPr lang="en-US" sz="1600" dirty="0">
              <a:solidFill>
                <a:schemeClr val="bg1"/>
              </a:solidFill>
            </a:endParaRPr>
          </a:p>
        </p:txBody>
      </p:sp>
    </p:spTree>
    <p:extLst>
      <p:ext uri="{BB962C8B-B14F-4D97-AF65-F5344CB8AC3E}">
        <p14:creationId xmlns:p14="http://schemas.microsoft.com/office/powerpoint/2010/main" val="381390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0655"/>
            <a:ext cx="9144000" cy="5015345"/>
          </a:xfrm>
        </p:spPr>
        <p:txBody>
          <a:bodyPr/>
          <a:lstStyle/>
          <a:p>
            <a:pPr marL="457200" indent="-457200">
              <a:buFont typeface="Webdings" panose="05030102010509060703" pitchFamily="18" charset="2"/>
              <a:buChar char=""/>
            </a:pPr>
            <a:r>
              <a:rPr lang="en-US" sz="2400" dirty="0"/>
              <a:t>How do I….</a:t>
            </a:r>
          </a:p>
          <a:p>
            <a:pPr marL="457200" indent="-457200">
              <a:buFont typeface="Webdings" panose="05030102010509060703" pitchFamily="18" charset="2"/>
              <a:buChar char=""/>
            </a:pPr>
            <a:endParaRPr lang="en-US" sz="2400" dirty="0"/>
          </a:p>
          <a:p>
            <a:pPr marL="1200150" lvl="1" indent="-457200">
              <a:spcAft>
                <a:spcPts val="1200"/>
              </a:spcAft>
              <a:buFont typeface="Webdings" panose="05030102010509060703" pitchFamily="18" charset="2"/>
              <a:buChar char=""/>
            </a:pPr>
            <a:r>
              <a:rPr lang="en-US" sz="2400" dirty="0"/>
              <a:t>Submit officers to Toastmasters?</a:t>
            </a:r>
          </a:p>
          <a:p>
            <a:pPr marL="1200150" lvl="1" indent="-457200">
              <a:spcAft>
                <a:spcPts val="1200"/>
              </a:spcAft>
              <a:buFont typeface="Webdings" panose="05030102010509060703" pitchFamily="18" charset="2"/>
              <a:buChar char=""/>
            </a:pPr>
            <a:r>
              <a:rPr lang="en-US" sz="2400" dirty="0"/>
              <a:t>Submit an Education Award?</a:t>
            </a:r>
          </a:p>
          <a:p>
            <a:pPr marL="1200150" lvl="1" indent="-457200">
              <a:spcAft>
                <a:spcPts val="1200"/>
              </a:spcAft>
              <a:buFont typeface="Webdings" panose="05030102010509060703" pitchFamily="18" charset="2"/>
              <a:buChar char=""/>
            </a:pPr>
            <a:r>
              <a:rPr lang="en-US" sz="2400" dirty="0"/>
              <a:t>Check my Distinguished Club Program goals (DCP)?</a:t>
            </a:r>
          </a:p>
          <a:p>
            <a:pPr marL="1200150" lvl="1" indent="-457200">
              <a:spcAft>
                <a:spcPts val="1200"/>
              </a:spcAft>
              <a:buFont typeface="Webdings" panose="05030102010509060703" pitchFamily="18" charset="2"/>
              <a:buChar char=""/>
            </a:pPr>
            <a:r>
              <a:rPr lang="en-US" sz="2400" dirty="0"/>
              <a:t>Check eligibility of members for speech contests?</a:t>
            </a:r>
          </a:p>
          <a:p>
            <a:pPr marL="1200150" lvl="1" indent="-457200">
              <a:spcAft>
                <a:spcPts val="1200"/>
              </a:spcAft>
              <a:buFont typeface="Webdings" panose="05030102010509060703" pitchFamily="18" charset="2"/>
              <a:buChar char=""/>
            </a:pPr>
            <a:r>
              <a:rPr lang="en-US" sz="2400" dirty="0"/>
              <a:t>Find my past members information?</a:t>
            </a:r>
          </a:p>
          <a:p>
            <a:pPr marL="457200" indent="-457200">
              <a:buFont typeface="Arial" panose="020B0604020202020204" pitchFamily="34" charset="0"/>
              <a:buChar char="•"/>
            </a:pPr>
            <a:endParaRPr lang="en-US" sz="1400" kern="1200" dirty="0">
              <a:solidFill>
                <a:schemeClr val="bg1"/>
              </a:solidFill>
              <a:ea typeface="+mn-ea"/>
            </a:endParaRPr>
          </a:p>
          <a:p>
            <a:pPr marL="457200" indent="-457200">
              <a:buFont typeface="Arial" panose="020B0604020202020204" pitchFamily="34" charset="0"/>
              <a:buChar char="•"/>
            </a:pPr>
            <a:endParaRPr lang="en-US" sz="2400" dirty="0"/>
          </a:p>
        </p:txBody>
      </p:sp>
      <p:sp>
        <p:nvSpPr>
          <p:cNvPr id="5" name="Title 3"/>
          <p:cNvSpPr txBox="1">
            <a:spLocks/>
          </p:cNvSpPr>
          <p:nvPr/>
        </p:nvSpPr>
        <p:spPr>
          <a:xfrm>
            <a:off x="587086" y="224435"/>
            <a:ext cx="8204957" cy="731529"/>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r>
              <a:rPr lang="en-US" kern="0" dirty="0"/>
              <a:t>Agenda – What this Session Covers</a:t>
            </a:r>
          </a:p>
        </p:txBody>
      </p:sp>
      <p:sp>
        <p:nvSpPr>
          <p:cNvPr id="12" name="Footer Placeholder 13">
            <a:extLst>
              <a:ext uri="{FF2B5EF4-FFF2-40B4-BE49-F238E27FC236}">
                <a16:creationId xmlns:a16="http://schemas.microsoft.com/office/drawing/2014/main" id="{9AB767B1-7035-C343-827A-BE7EAE266B9C}"/>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3" name="Slide Number Placeholder 13">
            <a:extLst>
              <a:ext uri="{FF2B5EF4-FFF2-40B4-BE49-F238E27FC236}">
                <a16:creationId xmlns:a16="http://schemas.microsoft.com/office/drawing/2014/main" id="{04FC7E3E-2B66-4144-96F9-33E7493B2DC7}"/>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a:t>
            </a:fld>
            <a:endParaRPr lang="en-US" sz="1600" dirty="0">
              <a:solidFill>
                <a:schemeClr val="bg1"/>
              </a:solidFill>
            </a:endParaRPr>
          </a:p>
        </p:txBody>
      </p:sp>
    </p:spTree>
    <p:extLst>
      <p:ext uri="{BB962C8B-B14F-4D97-AF65-F5344CB8AC3E}">
        <p14:creationId xmlns:p14="http://schemas.microsoft.com/office/powerpoint/2010/main" val="2650149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996" y="249904"/>
            <a:ext cx="8204957" cy="731529"/>
          </a:xfrm>
        </p:spPr>
        <p:txBody>
          <a:bodyPr/>
          <a:lstStyle/>
          <a:p>
            <a:r>
              <a:rPr lang="en-US" dirty="0"/>
              <a:t>Toastmasters International Website</a:t>
            </a:r>
          </a:p>
        </p:txBody>
      </p:sp>
      <p:sp>
        <p:nvSpPr>
          <p:cNvPr id="6" name="TextBox 5"/>
          <p:cNvSpPr txBox="1"/>
          <p:nvPr/>
        </p:nvSpPr>
        <p:spPr>
          <a:xfrm>
            <a:off x="313372" y="1187650"/>
            <a:ext cx="5857116" cy="523220"/>
          </a:xfrm>
          <a:prstGeom prst="rect">
            <a:avLst/>
          </a:prstGeom>
          <a:noFill/>
        </p:spPr>
        <p:txBody>
          <a:bodyPr wrap="none" rtlCol="0">
            <a:spAutoFit/>
          </a:bodyPr>
          <a:lstStyle/>
          <a:p>
            <a:r>
              <a:rPr lang="en-US" sz="2800" b="1" u="sng" dirty="0"/>
              <a:t>URL</a:t>
            </a:r>
            <a:r>
              <a:rPr lang="en-US" sz="2800" b="1" dirty="0"/>
              <a:t>: </a:t>
            </a:r>
            <a:r>
              <a:rPr lang="en-US" sz="2800" dirty="0"/>
              <a:t>https://www.toastmasters.org/</a:t>
            </a:r>
          </a:p>
        </p:txBody>
      </p:sp>
      <p:grpSp>
        <p:nvGrpSpPr>
          <p:cNvPr id="10" name="Group 9"/>
          <p:cNvGrpSpPr/>
          <p:nvPr/>
        </p:nvGrpSpPr>
        <p:grpSpPr>
          <a:xfrm>
            <a:off x="387996" y="1917088"/>
            <a:ext cx="8640257" cy="4466095"/>
            <a:chOff x="575033" y="2298583"/>
            <a:chExt cx="8640257" cy="4466095"/>
          </a:xfrm>
        </p:grpSpPr>
        <p:pic>
          <p:nvPicPr>
            <p:cNvPr id="5" name="Picture 4"/>
            <p:cNvPicPr>
              <a:picLocks noChangeAspect="1"/>
            </p:cNvPicPr>
            <p:nvPr/>
          </p:nvPicPr>
          <p:blipFill>
            <a:blip r:embed="rId3"/>
            <a:stretch>
              <a:fillRect/>
            </a:stretch>
          </p:blipFill>
          <p:spPr>
            <a:xfrm>
              <a:off x="575033" y="2298583"/>
              <a:ext cx="7993934" cy="4466095"/>
            </a:xfrm>
            <a:prstGeom prst="rect">
              <a:avLst/>
            </a:prstGeom>
          </p:spPr>
        </p:pic>
        <p:sp>
          <p:nvSpPr>
            <p:cNvPr id="7" name="Rectangle 6"/>
            <p:cNvSpPr/>
            <p:nvPr/>
          </p:nvSpPr>
          <p:spPr>
            <a:xfrm>
              <a:off x="7447320" y="2529615"/>
              <a:ext cx="1121647" cy="4094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Arrow Connector 8"/>
            <p:cNvCxnSpPr>
              <a:cxnSpLocks/>
            </p:cNvCxnSpPr>
            <p:nvPr/>
          </p:nvCxnSpPr>
          <p:spPr>
            <a:xfrm flipH="1">
              <a:off x="8568967" y="2298583"/>
              <a:ext cx="646323" cy="316826"/>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Footer Placeholder 13">
            <a:extLst>
              <a:ext uri="{FF2B5EF4-FFF2-40B4-BE49-F238E27FC236}">
                <a16:creationId xmlns:a16="http://schemas.microsoft.com/office/drawing/2014/main" id="{5DD5EA9B-2DB3-6345-926B-DBA2233A1214}"/>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5" name="Slide Number Placeholder 13">
            <a:extLst>
              <a:ext uri="{FF2B5EF4-FFF2-40B4-BE49-F238E27FC236}">
                <a16:creationId xmlns:a16="http://schemas.microsoft.com/office/drawing/2014/main" id="{1489B1FF-C73D-364F-B791-0F3D164C44C5}"/>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30</a:t>
            </a:fld>
            <a:endParaRPr lang="en-US" sz="1600" dirty="0">
              <a:solidFill>
                <a:schemeClr val="bg1"/>
              </a:solidFill>
            </a:endParaRPr>
          </a:p>
        </p:txBody>
      </p:sp>
    </p:spTree>
    <p:extLst>
      <p:ext uri="{BB962C8B-B14F-4D97-AF65-F5344CB8AC3E}">
        <p14:creationId xmlns:p14="http://schemas.microsoft.com/office/powerpoint/2010/main" val="254965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62" y="0"/>
            <a:ext cx="7886700" cy="954107"/>
          </a:xfrm>
          <a:prstGeom prst="rect">
            <a:avLst/>
          </a:prstGeom>
        </p:spPr>
        <p:txBody>
          <a:bodyPr/>
          <a:lstStyle/>
          <a:p>
            <a:pPr algn="ctr"/>
            <a:r>
              <a:rPr lang="en-US" dirty="0"/>
              <a:t>Club Contact and Meeting Location/ </a:t>
            </a:r>
            <a:br>
              <a:rPr lang="en-US" dirty="0"/>
            </a:br>
            <a:r>
              <a:rPr lang="en-US" dirty="0"/>
              <a:t>Find My Club</a:t>
            </a:r>
          </a:p>
        </p:txBody>
      </p:sp>
      <p:sp>
        <p:nvSpPr>
          <p:cNvPr id="4" name="Rectangle 3"/>
          <p:cNvSpPr/>
          <p:nvPr/>
        </p:nvSpPr>
        <p:spPr>
          <a:xfrm>
            <a:off x="0" y="5262374"/>
            <a:ext cx="9227820" cy="830997"/>
          </a:xfrm>
          <a:prstGeom prst="rect">
            <a:avLst/>
          </a:prstGeom>
        </p:spPr>
        <p:txBody>
          <a:bodyPr wrap="square">
            <a:spAutoFit/>
          </a:bodyPr>
          <a:lstStyle/>
          <a:p>
            <a:r>
              <a:rPr lang="en-US" sz="2400" u="sng" spc="-50" dirty="0">
                <a:latin typeface="Century Gothic" panose="020B0502020202020204" pitchFamily="34" charset="0"/>
                <a:ea typeface="Century Gothic" panose="020B0502020202020204" pitchFamily="34" charset="0"/>
              </a:rPr>
              <a:t>NOTE: </a:t>
            </a:r>
            <a:r>
              <a:rPr lang="en-US" sz="2400" spc="-50" dirty="0">
                <a:latin typeface="Century Gothic" panose="020B0502020202020204" pitchFamily="34" charset="0"/>
                <a:ea typeface="Century Gothic" panose="020B0502020202020204" pitchFamily="34" charset="0"/>
              </a:rPr>
              <a:t>You </a:t>
            </a:r>
            <a:r>
              <a:rPr lang="en-US" sz="2400" b="1" spc="-50" dirty="0">
                <a:latin typeface="Century Gothic" panose="020B0502020202020204" pitchFamily="34" charset="0"/>
                <a:ea typeface="Century Gothic" panose="020B0502020202020204" pitchFamily="34" charset="0"/>
              </a:rPr>
              <a:t>MUST move the map marker </a:t>
            </a:r>
            <a:r>
              <a:rPr lang="en-US" sz="2400" spc="-50" dirty="0">
                <a:latin typeface="Century Gothic" panose="020B0502020202020204" pitchFamily="34" charset="0"/>
                <a:ea typeface="Century Gothic" panose="020B0502020202020204" pitchFamily="34" charset="0"/>
              </a:rPr>
              <a:t>to the new location on the map. This will not occur automatically.</a:t>
            </a:r>
          </a:p>
        </p:txBody>
      </p:sp>
      <p:pic>
        <p:nvPicPr>
          <p:cNvPr id="5" name="Picture 4"/>
          <p:cNvPicPr>
            <a:picLocks noChangeAspect="1"/>
          </p:cNvPicPr>
          <p:nvPr/>
        </p:nvPicPr>
        <p:blipFill>
          <a:blip r:embed="rId3"/>
          <a:stretch>
            <a:fillRect/>
          </a:stretch>
        </p:blipFill>
        <p:spPr>
          <a:xfrm>
            <a:off x="1153391" y="1118572"/>
            <a:ext cx="5848092" cy="4066922"/>
          </a:xfrm>
          <a:prstGeom prst="rect">
            <a:avLst/>
          </a:prstGeom>
        </p:spPr>
      </p:pic>
      <p:sp>
        <p:nvSpPr>
          <p:cNvPr id="10" name="Footer Placeholder 13">
            <a:extLst>
              <a:ext uri="{FF2B5EF4-FFF2-40B4-BE49-F238E27FC236}">
                <a16:creationId xmlns:a16="http://schemas.microsoft.com/office/drawing/2014/main" id="{77D6C819-1CC0-DA40-B9D1-64F7E4912609}"/>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321EE970-CE9E-4243-A8BB-17F93DF66712}"/>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31</a:t>
            </a:fld>
            <a:endParaRPr lang="en-US" sz="1600" dirty="0">
              <a:solidFill>
                <a:schemeClr val="bg1"/>
              </a:solidFill>
            </a:endParaRPr>
          </a:p>
        </p:txBody>
      </p:sp>
    </p:spTree>
    <p:extLst>
      <p:ext uri="{BB962C8B-B14F-4D97-AF65-F5344CB8AC3E}">
        <p14:creationId xmlns:p14="http://schemas.microsoft.com/office/powerpoint/2010/main" val="2006070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32</a:t>
            </a:fld>
            <a:endParaRPr lang="en-US" sz="1600" dirty="0">
              <a:solidFill>
                <a:schemeClr val="bg1"/>
              </a:solidFill>
            </a:endParaRPr>
          </a:p>
        </p:txBody>
      </p:sp>
      <p:pic>
        <p:nvPicPr>
          <p:cNvPr id="5" name="Picture 4">
            <a:extLst>
              <a:ext uri="{FF2B5EF4-FFF2-40B4-BE49-F238E27FC236}">
                <a16:creationId xmlns:a16="http://schemas.microsoft.com/office/drawing/2014/main" id="{DF3139D5-0ADA-46C2-B3A5-1FB7B9CA4B21}"/>
              </a:ext>
            </a:extLst>
          </p:cNvPr>
          <p:cNvPicPr>
            <a:picLocks noChangeAspect="1"/>
          </p:cNvPicPr>
          <p:nvPr/>
        </p:nvPicPr>
        <p:blipFill rotWithShape="1">
          <a:blip r:embed="rId3"/>
          <a:srcRect l="8716" t="20432" r="10934" b="6487"/>
          <a:stretch/>
        </p:blipFill>
        <p:spPr>
          <a:xfrm>
            <a:off x="34979" y="1192192"/>
            <a:ext cx="8527910" cy="5152564"/>
          </a:xfrm>
          <a:prstGeom prst="rect">
            <a:avLst/>
          </a:prstGeom>
        </p:spPr>
      </p:pic>
      <p:sp>
        <p:nvSpPr>
          <p:cNvPr id="13" name="Rectangle 12"/>
          <p:cNvSpPr/>
          <p:nvPr/>
        </p:nvSpPr>
        <p:spPr>
          <a:xfrm>
            <a:off x="360442" y="4560426"/>
            <a:ext cx="3980063" cy="74077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983746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Charter members</a:t>
            </a:r>
          </a:p>
          <a:p>
            <a:r>
              <a:rPr lang="en-US" sz="2400" dirty="0"/>
              <a:t>Past and present members</a:t>
            </a:r>
          </a:p>
          <a:p>
            <a:r>
              <a:rPr lang="en-US" sz="2400" dirty="0"/>
              <a:t>Past and present club officers</a:t>
            </a:r>
          </a:p>
          <a:p>
            <a:r>
              <a:rPr lang="en-US" sz="2400" dirty="0"/>
              <a:t>Past and present education awards</a:t>
            </a:r>
          </a:p>
        </p:txBody>
      </p:sp>
      <p:pic>
        <p:nvPicPr>
          <p:cNvPr id="4105" name="Picture 4104"/>
          <p:cNvPicPr>
            <a:picLocks noChangeAspect="1"/>
          </p:cNvPicPr>
          <p:nvPr/>
        </p:nvPicPr>
        <p:blipFill>
          <a:blip r:embed="rId3"/>
          <a:stretch>
            <a:fillRect/>
          </a:stretch>
        </p:blipFill>
        <p:spPr>
          <a:xfrm>
            <a:off x="1063679" y="3221306"/>
            <a:ext cx="6455501" cy="2525072"/>
          </a:xfrm>
          <a:prstGeom prst="rect">
            <a:avLst/>
          </a:prstGeom>
        </p:spPr>
      </p:pic>
      <p:sp>
        <p:nvSpPr>
          <p:cNvPr id="46" name="Title 1"/>
          <p:cNvSpPr txBox="1">
            <a:spLocks/>
          </p:cNvSpPr>
          <p:nvPr/>
        </p:nvSpPr>
        <p:spPr>
          <a:xfrm>
            <a:off x="0" y="210416"/>
            <a:ext cx="8305800" cy="828675"/>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latin typeface="Century Gothic" panose="020B0502020202020204" pitchFamily="34" charset="0"/>
              </a:rPr>
              <a:t>Reports on Past Administrative Events</a:t>
            </a:r>
          </a:p>
        </p:txBody>
      </p:sp>
      <p:sp>
        <p:nvSpPr>
          <p:cNvPr id="10" name="Footer Placeholder 13">
            <a:extLst>
              <a:ext uri="{FF2B5EF4-FFF2-40B4-BE49-F238E27FC236}">
                <a16:creationId xmlns:a16="http://schemas.microsoft.com/office/drawing/2014/main" id="{66FEA85B-9E08-F643-9401-B2F8C569514E}"/>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DD8BC8DF-F509-5042-A083-8FDE9467357A}"/>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33</a:t>
            </a:fld>
            <a:endParaRPr lang="en-US" sz="1600" dirty="0">
              <a:solidFill>
                <a:schemeClr val="bg1"/>
              </a:solidFill>
            </a:endParaRPr>
          </a:p>
        </p:txBody>
      </p:sp>
    </p:spTree>
    <p:extLst>
      <p:ext uri="{BB962C8B-B14F-4D97-AF65-F5344CB8AC3E}">
        <p14:creationId xmlns:p14="http://schemas.microsoft.com/office/powerpoint/2010/main" val="4173634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1" y="1148863"/>
            <a:ext cx="9144001" cy="5136359"/>
          </a:xfrm>
          <a:prstGeom prst="rect">
            <a:avLst/>
          </a:prstGeom>
        </p:spPr>
      </p:pic>
      <p:sp>
        <p:nvSpPr>
          <p:cNvPr id="4" name="Title 1"/>
          <p:cNvSpPr txBox="1">
            <a:spLocks/>
          </p:cNvSpPr>
          <p:nvPr/>
        </p:nvSpPr>
        <p:spPr>
          <a:xfrm>
            <a:off x="0" y="85725"/>
            <a:ext cx="7886700" cy="828675"/>
          </a:xfrm>
          <a:prstGeom prst="rect">
            <a:avLst/>
          </a:prstGeom>
        </p:spPr>
        <p:txBody>
          <a:bodyPr/>
          <a:lstStyle>
            <a:lvl1pPr algn="l" rtl="0" eaLnBrk="1" fontAlgn="base" hangingPunct="1">
              <a:spcBef>
                <a:spcPct val="0"/>
              </a:spcBef>
              <a:spcAft>
                <a:spcPct val="0"/>
              </a:spcAft>
              <a:defRPr sz="3400" b="1" spc="-100">
                <a:solidFill>
                  <a:schemeClr val="bg1"/>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ctr"/>
            <a:r>
              <a:rPr lang="en-US" kern="0" dirty="0">
                <a:latin typeface="Century Gothic" panose="020B0502020202020204" pitchFamily="34" charset="0"/>
              </a:rPr>
              <a:t>Past Member and Email IDs</a:t>
            </a:r>
          </a:p>
        </p:txBody>
      </p:sp>
      <p:sp>
        <p:nvSpPr>
          <p:cNvPr id="5" name="TextBox 4"/>
          <p:cNvSpPr txBox="1"/>
          <p:nvPr/>
        </p:nvSpPr>
        <p:spPr>
          <a:xfrm>
            <a:off x="2369127" y="1569027"/>
            <a:ext cx="5181227" cy="369332"/>
          </a:xfrm>
          <a:prstGeom prst="rect">
            <a:avLst/>
          </a:prstGeom>
          <a:noFill/>
        </p:spPr>
        <p:txBody>
          <a:bodyPr wrap="none" rtlCol="0">
            <a:spAutoFit/>
          </a:bodyPr>
          <a:lstStyle/>
          <a:p>
            <a:r>
              <a:rPr lang="en-US" b="1" dirty="0">
                <a:solidFill>
                  <a:srgbClr val="C00000"/>
                </a:solidFill>
                <a:latin typeface="Century Gothic" panose="020B0502020202020204" pitchFamily="34" charset="0"/>
              </a:rPr>
              <a:t>Reach out to them and have an Open House</a:t>
            </a:r>
          </a:p>
        </p:txBody>
      </p:sp>
      <p:sp>
        <p:nvSpPr>
          <p:cNvPr id="10" name="Footer Placeholder 13">
            <a:extLst>
              <a:ext uri="{FF2B5EF4-FFF2-40B4-BE49-F238E27FC236}">
                <a16:creationId xmlns:a16="http://schemas.microsoft.com/office/drawing/2014/main" id="{D2FE84FE-FCA9-0944-97C7-5D66ED927488}"/>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21F77697-3182-AF49-B4C0-0A0756F106AE}"/>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34</a:t>
            </a:fld>
            <a:endParaRPr lang="en-US" sz="1600" dirty="0">
              <a:solidFill>
                <a:schemeClr val="bg1"/>
              </a:solidFill>
            </a:endParaRPr>
          </a:p>
        </p:txBody>
      </p:sp>
    </p:spTree>
    <p:extLst>
      <p:ext uri="{BB962C8B-B14F-4D97-AF65-F5344CB8AC3E}">
        <p14:creationId xmlns:p14="http://schemas.microsoft.com/office/powerpoint/2010/main" val="606702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br>
              <a:rPr lang="en-US" sz="4400" dirty="0"/>
            </a:br>
            <a:r>
              <a:rPr lang="en-US" sz="4400" dirty="0"/>
              <a:t>Frequently Asked Questions</a:t>
            </a:r>
          </a:p>
        </p:txBody>
      </p:sp>
      <p:sp>
        <p:nvSpPr>
          <p:cNvPr id="9" name="Footer Placeholder 13">
            <a:extLst>
              <a:ext uri="{FF2B5EF4-FFF2-40B4-BE49-F238E27FC236}">
                <a16:creationId xmlns:a16="http://schemas.microsoft.com/office/drawing/2014/main" id="{3CC59B35-2A61-7249-8F6D-3BF49C3FEC27}"/>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0" name="Slide Number Placeholder 13">
            <a:extLst>
              <a:ext uri="{FF2B5EF4-FFF2-40B4-BE49-F238E27FC236}">
                <a16:creationId xmlns:a16="http://schemas.microsoft.com/office/drawing/2014/main" id="{9737ED20-9D60-644C-ACA5-16872E91B27A}"/>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35</a:t>
            </a:fld>
            <a:endParaRPr lang="en-US" sz="1600" dirty="0">
              <a:solidFill>
                <a:schemeClr val="bg1"/>
              </a:solidFill>
            </a:endParaRPr>
          </a:p>
        </p:txBody>
      </p:sp>
    </p:spTree>
    <p:extLst>
      <p:ext uri="{BB962C8B-B14F-4D97-AF65-F5344CB8AC3E}">
        <p14:creationId xmlns:p14="http://schemas.microsoft.com/office/powerpoint/2010/main" val="224630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E46A0-6F0C-304F-87F6-B69108D2970D}"/>
              </a:ext>
            </a:extLst>
          </p:cNvPr>
          <p:cNvPicPr>
            <a:picLocks noChangeAspect="1"/>
          </p:cNvPicPr>
          <p:nvPr/>
        </p:nvPicPr>
        <p:blipFill rotWithShape="1">
          <a:blip r:embed="rId3">
            <a:extLst>
              <a:ext uri="{28A0092B-C50C-407E-A947-70E740481C1C}">
                <a14:useLocalDpi xmlns:a14="http://schemas.microsoft.com/office/drawing/2010/main" val="0"/>
              </a:ext>
            </a:extLst>
          </a:blip>
          <a:srcRect t="18242"/>
          <a:stretch/>
        </p:blipFill>
        <p:spPr>
          <a:xfrm>
            <a:off x="780322" y="1521613"/>
            <a:ext cx="7828384" cy="4387801"/>
          </a:xfrm>
          <a:prstGeom prst="rect">
            <a:avLst/>
          </a:prstGeom>
        </p:spPr>
      </p:pic>
      <p:sp>
        <p:nvSpPr>
          <p:cNvPr id="2" name="Title 1"/>
          <p:cNvSpPr>
            <a:spLocks noGrp="1"/>
          </p:cNvSpPr>
          <p:nvPr>
            <p:ph type="title"/>
          </p:nvPr>
        </p:nvSpPr>
        <p:spPr>
          <a:xfrm>
            <a:off x="628650" y="189899"/>
            <a:ext cx="7886700" cy="682096"/>
          </a:xfrm>
        </p:spPr>
        <p:txBody>
          <a:bodyPr/>
          <a:lstStyle/>
          <a:p>
            <a:pPr algn="ctr"/>
            <a:r>
              <a:rPr lang="en-US"/>
              <a:t>Toastmasters FAQ</a:t>
            </a:r>
            <a:endParaRPr lang="en-US" dirty="0"/>
          </a:p>
        </p:txBody>
      </p:sp>
      <p:sp>
        <p:nvSpPr>
          <p:cNvPr id="5" name="Rectangle 4"/>
          <p:cNvSpPr/>
          <p:nvPr/>
        </p:nvSpPr>
        <p:spPr>
          <a:xfrm>
            <a:off x="780322" y="1178943"/>
            <a:ext cx="6858000" cy="369332"/>
          </a:xfrm>
          <a:prstGeom prst="rect">
            <a:avLst/>
          </a:prstGeom>
        </p:spPr>
        <p:txBody>
          <a:bodyPr wrap="square">
            <a:spAutoFit/>
          </a:bodyPr>
          <a:lstStyle/>
          <a:p>
            <a:r>
              <a:rPr lang="en-US" b="1" u="sng" dirty="0">
                <a:latin typeface="Century Gothic" panose="020B0502020202020204" pitchFamily="34" charset="0"/>
              </a:rPr>
              <a:t>URL:</a:t>
            </a:r>
            <a:r>
              <a:rPr lang="en-US" b="1" dirty="0">
                <a:latin typeface="Century Gothic" panose="020B0502020202020204" pitchFamily="34" charset="0"/>
              </a:rPr>
              <a:t> </a:t>
            </a:r>
            <a:r>
              <a:rPr lang="en-US" dirty="0" err="1">
                <a:latin typeface="Century Gothic" panose="020B0502020202020204" pitchFamily="34" charset="0"/>
              </a:rPr>
              <a:t>www.toastmasters.org</a:t>
            </a:r>
            <a:r>
              <a:rPr lang="en-US" dirty="0">
                <a:latin typeface="Century Gothic" panose="020B0502020202020204" pitchFamily="34" charset="0"/>
              </a:rPr>
              <a:t>/footer/</a:t>
            </a:r>
            <a:r>
              <a:rPr lang="en-US" dirty="0" err="1">
                <a:latin typeface="Century Gothic" panose="020B0502020202020204" pitchFamily="34" charset="0"/>
              </a:rPr>
              <a:t>faq</a:t>
            </a:r>
            <a:endParaRPr lang="en-US" dirty="0">
              <a:latin typeface="Century Gothic" panose="020B0502020202020204" pitchFamily="34" charset="0"/>
            </a:endParaRPr>
          </a:p>
        </p:txBody>
      </p:sp>
      <p:sp>
        <p:nvSpPr>
          <p:cNvPr id="9" name="Footer Placeholder 13">
            <a:extLst>
              <a:ext uri="{FF2B5EF4-FFF2-40B4-BE49-F238E27FC236}">
                <a16:creationId xmlns:a16="http://schemas.microsoft.com/office/drawing/2014/main" id="{B96241E9-3D54-E846-84E4-28F7B2570F9B}"/>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6383344E-3421-AA47-A434-F9075FD08C2F}"/>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36</a:t>
            </a:fld>
            <a:endParaRPr lang="en-US" sz="1600" dirty="0">
              <a:solidFill>
                <a:schemeClr val="bg1"/>
              </a:solidFill>
            </a:endParaRPr>
          </a:p>
        </p:txBody>
      </p:sp>
      <p:pic>
        <p:nvPicPr>
          <p:cNvPr id="10" name="Picture 9">
            <a:extLst>
              <a:ext uri="{FF2B5EF4-FFF2-40B4-BE49-F238E27FC236}">
                <a16:creationId xmlns:a16="http://schemas.microsoft.com/office/drawing/2014/main" id="{008658FA-9406-DA49-A0F5-36006E764A4F}"/>
              </a:ext>
            </a:extLst>
          </p:cNvPr>
          <p:cNvPicPr>
            <a:picLocks noChangeAspect="1"/>
          </p:cNvPicPr>
          <p:nvPr/>
        </p:nvPicPr>
        <p:blipFill rotWithShape="1">
          <a:blip r:embed="rId4">
            <a:extLst>
              <a:ext uri="{28A0092B-C50C-407E-A947-70E740481C1C}">
                <a14:useLocalDpi xmlns:a14="http://schemas.microsoft.com/office/drawing/2010/main" val="0"/>
              </a:ext>
            </a:extLst>
          </a:blip>
          <a:srcRect l="12859" r="1442" b="16732"/>
          <a:stretch/>
        </p:blipFill>
        <p:spPr>
          <a:xfrm>
            <a:off x="780322" y="5909414"/>
            <a:ext cx="7828384" cy="267451"/>
          </a:xfrm>
          <a:prstGeom prst="rect">
            <a:avLst/>
          </a:prstGeom>
        </p:spPr>
      </p:pic>
      <p:sp>
        <p:nvSpPr>
          <p:cNvPr id="20" name="Rounded Rectangular Callout 19">
            <a:extLst>
              <a:ext uri="{FF2B5EF4-FFF2-40B4-BE49-F238E27FC236}">
                <a16:creationId xmlns:a16="http://schemas.microsoft.com/office/drawing/2014/main" id="{6509D012-CCEB-444D-95CE-E38DF952C518}"/>
              </a:ext>
            </a:extLst>
          </p:cNvPr>
          <p:cNvSpPr/>
          <p:nvPr/>
        </p:nvSpPr>
        <p:spPr>
          <a:xfrm>
            <a:off x="34979" y="4601264"/>
            <a:ext cx="1933803" cy="831231"/>
          </a:xfrm>
          <a:prstGeom prst="wedgeRoundRectCallout">
            <a:avLst>
              <a:gd name="adj1" fmla="val 38522"/>
              <a:gd name="adj2" fmla="val 11995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0FE1D61-A76C-A047-B796-4957D944EE5F}"/>
              </a:ext>
            </a:extLst>
          </p:cNvPr>
          <p:cNvSpPr txBox="1"/>
          <p:nvPr/>
        </p:nvSpPr>
        <p:spPr>
          <a:xfrm>
            <a:off x="96200" y="4631213"/>
            <a:ext cx="1934957" cy="646331"/>
          </a:xfrm>
          <a:prstGeom prst="rect">
            <a:avLst/>
          </a:prstGeom>
          <a:noFill/>
        </p:spPr>
        <p:txBody>
          <a:bodyPr wrap="square" rtlCol="0">
            <a:spAutoFit/>
          </a:bodyPr>
          <a:lstStyle/>
          <a:p>
            <a:r>
              <a:rPr lang="en-US" dirty="0">
                <a:solidFill>
                  <a:srgbClr val="FF0000"/>
                </a:solidFill>
              </a:rPr>
              <a:t>FAQ menu is on always on footer</a:t>
            </a:r>
          </a:p>
        </p:txBody>
      </p:sp>
    </p:spTree>
    <p:extLst>
      <p:ext uri="{BB962C8B-B14F-4D97-AF65-F5344CB8AC3E}">
        <p14:creationId xmlns:p14="http://schemas.microsoft.com/office/powerpoint/2010/main" val="1036103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1276350"/>
            <a:ext cx="9144000" cy="4572000"/>
          </a:xfrm>
        </p:spPr>
        <p:txBody>
          <a:bodyPr/>
          <a:lstStyle/>
          <a:p>
            <a:pPr marL="457200" indent="-457200">
              <a:spcAft>
                <a:spcPts val="1200"/>
              </a:spcAft>
              <a:buFont typeface="Webdings" panose="05030102010509060703" pitchFamily="18" charset="2"/>
              <a:buChar char="4"/>
            </a:pPr>
            <a:r>
              <a:rPr lang="en-US" kern="1200" dirty="0"/>
              <a:t>What is DCP?</a:t>
            </a:r>
          </a:p>
          <a:p>
            <a:pPr marL="457200" indent="-457200">
              <a:spcAft>
                <a:spcPts val="1200"/>
              </a:spcAft>
              <a:buFont typeface="Webdings" panose="05030102010509060703" pitchFamily="18" charset="2"/>
              <a:buChar char="4"/>
            </a:pPr>
            <a:r>
              <a:rPr lang="en-US" kern="1200" dirty="0"/>
              <a:t>Who can update club information?</a:t>
            </a:r>
          </a:p>
          <a:p>
            <a:pPr marL="457200" indent="-457200">
              <a:spcAft>
                <a:spcPts val="1200"/>
              </a:spcAft>
              <a:buFont typeface="Webdings" panose="05030102010509060703" pitchFamily="18" charset="2"/>
              <a:buChar char="4"/>
            </a:pPr>
            <a:r>
              <a:rPr lang="en-US" kern="1200" dirty="0"/>
              <a:t>How can club information be updated?</a:t>
            </a:r>
          </a:p>
          <a:p>
            <a:pPr marL="457200" indent="-457200">
              <a:spcAft>
                <a:spcPts val="1200"/>
              </a:spcAft>
              <a:buFont typeface="Webdings" panose="05030102010509060703" pitchFamily="18" charset="2"/>
              <a:buChar char="4"/>
            </a:pPr>
            <a:r>
              <a:rPr lang="en-US" kern="1200" dirty="0"/>
              <a:t>How can I get a copy of our Bylaws? </a:t>
            </a:r>
            <a:endParaRPr lang="en-US" dirty="0">
              <a:solidFill>
                <a:srgbClr val="742330"/>
              </a:solidFill>
            </a:endParaRPr>
          </a:p>
          <a:p>
            <a:pPr marL="457200" indent="-457200">
              <a:spcAft>
                <a:spcPts val="1200"/>
              </a:spcAft>
              <a:buFont typeface="Webdings" panose="05030102010509060703" pitchFamily="18" charset="2"/>
              <a:buChar char="4"/>
            </a:pPr>
            <a:r>
              <a:rPr lang="en-US" kern="1200" dirty="0"/>
              <a:t>What club business can an officer conduct online?</a:t>
            </a:r>
          </a:p>
          <a:p>
            <a:pPr marL="457200" indent="-457200">
              <a:spcAft>
                <a:spcPts val="1200"/>
              </a:spcAft>
              <a:buFont typeface="Webdings" panose="05030102010509060703" pitchFamily="18" charset="2"/>
              <a:buChar char="4"/>
            </a:pPr>
            <a:r>
              <a:rPr lang="en-US" kern="1200" dirty="0">
                <a:solidFill>
                  <a:srgbClr val="1D252C"/>
                </a:solidFill>
              </a:rPr>
              <a:t>Who submits a member application?</a:t>
            </a:r>
          </a:p>
          <a:p>
            <a:pPr>
              <a:spcAft>
                <a:spcPts val="1200"/>
              </a:spcAft>
            </a:pPr>
            <a:r>
              <a:rPr lang="en-US" kern="1200" dirty="0"/>
              <a:t> </a:t>
            </a:r>
          </a:p>
          <a:p>
            <a:pPr marL="457200" indent="-457200">
              <a:buFont typeface="Arial" panose="020B0604020202020204" pitchFamily="34" charset="0"/>
              <a:buChar char="•"/>
            </a:pPr>
            <a:endParaRPr lang="en-US" dirty="0"/>
          </a:p>
        </p:txBody>
      </p:sp>
      <p:sp>
        <p:nvSpPr>
          <p:cNvPr id="2" name="Title 1"/>
          <p:cNvSpPr>
            <a:spLocks noGrp="1"/>
          </p:cNvSpPr>
          <p:nvPr>
            <p:ph type="title"/>
          </p:nvPr>
        </p:nvSpPr>
        <p:spPr>
          <a:xfrm>
            <a:off x="200025" y="241589"/>
            <a:ext cx="7886700" cy="790575"/>
          </a:xfrm>
          <a:prstGeom prst="rect">
            <a:avLst/>
          </a:prstGeom>
        </p:spPr>
        <p:txBody>
          <a:bodyPr/>
          <a:lstStyle/>
          <a:p>
            <a:pPr algn="ctr"/>
            <a:r>
              <a:rPr lang="en-US" dirty="0"/>
              <a:t>Frequently Asked Questions</a:t>
            </a:r>
          </a:p>
        </p:txBody>
      </p:sp>
      <p:sp>
        <p:nvSpPr>
          <p:cNvPr id="9" name="Footer Placeholder 13">
            <a:extLst>
              <a:ext uri="{FF2B5EF4-FFF2-40B4-BE49-F238E27FC236}">
                <a16:creationId xmlns:a16="http://schemas.microsoft.com/office/drawing/2014/main" id="{14133E6A-DAF9-8F48-A2EC-B77C6FA0E097}"/>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0" name="Slide Number Placeholder 13">
            <a:extLst>
              <a:ext uri="{FF2B5EF4-FFF2-40B4-BE49-F238E27FC236}">
                <a16:creationId xmlns:a16="http://schemas.microsoft.com/office/drawing/2014/main" id="{6B6FC957-A38C-7046-BC95-85FAF0BD2738}"/>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37</a:t>
            </a:fld>
            <a:endParaRPr lang="en-US" sz="1600" dirty="0">
              <a:solidFill>
                <a:schemeClr val="bg1"/>
              </a:solidFill>
            </a:endParaRPr>
          </a:p>
        </p:txBody>
      </p:sp>
    </p:spTree>
    <p:extLst>
      <p:ext uri="{BB962C8B-B14F-4D97-AF65-F5344CB8AC3E}">
        <p14:creationId xmlns:p14="http://schemas.microsoft.com/office/powerpoint/2010/main" val="147444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 y="1276350"/>
            <a:ext cx="9144000" cy="4572000"/>
          </a:xfrm>
        </p:spPr>
        <p:txBody>
          <a:bodyPr/>
          <a:lstStyle/>
          <a:p>
            <a:pPr marL="457200" indent="-457200">
              <a:spcAft>
                <a:spcPts val="1200"/>
              </a:spcAft>
              <a:buFont typeface="Webdings" panose="05030102010509060703" pitchFamily="18" charset="2"/>
              <a:buChar char="4"/>
            </a:pPr>
            <a:r>
              <a:rPr lang="en-US" kern="1200" dirty="0">
                <a:solidFill>
                  <a:srgbClr val="1D252C"/>
                </a:solidFill>
              </a:rPr>
              <a:t>Who pays member dues?</a:t>
            </a:r>
          </a:p>
          <a:p>
            <a:pPr marL="457200" indent="-457200">
              <a:spcAft>
                <a:spcPts val="1200"/>
              </a:spcAft>
              <a:buFont typeface="Webdings" panose="05030102010509060703" pitchFamily="18" charset="2"/>
              <a:buChar char="4"/>
            </a:pPr>
            <a:r>
              <a:rPr lang="en-US" kern="1200" dirty="0">
                <a:solidFill>
                  <a:srgbClr val="1D252C"/>
                </a:solidFill>
              </a:rPr>
              <a:t>Can you submit an application and pay dues at the same time?</a:t>
            </a:r>
          </a:p>
          <a:p>
            <a:pPr marL="457200" indent="-457200">
              <a:spcAft>
                <a:spcPts val="1200"/>
              </a:spcAft>
              <a:buFont typeface="Webdings" panose="05030102010509060703" pitchFamily="18" charset="2"/>
              <a:buChar char="4"/>
            </a:pPr>
            <a:r>
              <a:rPr lang="en-US" kern="1200" dirty="0">
                <a:solidFill>
                  <a:srgbClr val="1D252C"/>
                </a:solidFill>
              </a:rPr>
              <a:t>When are dues due?</a:t>
            </a:r>
          </a:p>
          <a:p>
            <a:pPr marL="457200" indent="-457200">
              <a:spcAft>
                <a:spcPts val="1200"/>
              </a:spcAft>
              <a:buFont typeface="Webdings" panose="05030102010509060703" pitchFamily="18" charset="2"/>
              <a:buChar char="4"/>
            </a:pPr>
            <a:r>
              <a:rPr lang="en-US" b="1" dirty="0"/>
              <a:t>Who</a:t>
            </a:r>
            <a:r>
              <a:rPr lang="en-US" dirty="0"/>
              <a:t> should submit the officers list?</a:t>
            </a:r>
          </a:p>
          <a:p>
            <a:pPr marL="457200" indent="-457200">
              <a:spcAft>
                <a:spcPts val="1200"/>
              </a:spcAft>
              <a:buFont typeface="Webdings" panose="05030102010509060703" pitchFamily="18" charset="2"/>
              <a:buChar char="4"/>
            </a:pPr>
            <a:r>
              <a:rPr lang="en-US" b="1" dirty="0"/>
              <a:t>When</a:t>
            </a:r>
            <a:r>
              <a:rPr lang="en-US" dirty="0"/>
              <a:t> do you submit the officer list?</a:t>
            </a:r>
          </a:p>
          <a:p>
            <a:pPr marL="457200" indent="-457200">
              <a:spcAft>
                <a:spcPts val="1200"/>
              </a:spcAft>
              <a:buFont typeface="Webdings" panose="05030102010509060703" pitchFamily="18" charset="2"/>
              <a:buChar char="4"/>
            </a:pPr>
            <a:endParaRPr lang="en-US" kern="1200" dirty="0">
              <a:solidFill>
                <a:srgbClr val="1D252C"/>
              </a:solidFill>
            </a:endParaRPr>
          </a:p>
          <a:p>
            <a:pPr marL="457200" indent="-457200">
              <a:buFont typeface="Arial" panose="020B0604020202020204" pitchFamily="34" charset="0"/>
              <a:buChar char="•"/>
            </a:pPr>
            <a:endParaRPr lang="en-US" dirty="0"/>
          </a:p>
        </p:txBody>
      </p:sp>
      <p:sp>
        <p:nvSpPr>
          <p:cNvPr id="2" name="Title 1"/>
          <p:cNvSpPr>
            <a:spLocks noGrp="1"/>
          </p:cNvSpPr>
          <p:nvPr>
            <p:ph type="title"/>
          </p:nvPr>
        </p:nvSpPr>
        <p:spPr>
          <a:xfrm>
            <a:off x="200025" y="241589"/>
            <a:ext cx="7886700" cy="790575"/>
          </a:xfrm>
          <a:prstGeom prst="rect">
            <a:avLst/>
          </a:prstGeom>
        </p:spPr>
        <p:txBody>
          <a:bodyPr/>
          <a:lstStyle/>
          <a:p>
            <a:pPr algn="ctr"/>
            <a:r>
              <a:rPr lang="en-US" dirty="0"/>
              <a:t>Frequently Asked Questions</a:t>
            </a:r>
          </a:p>
        </p:txBody>
      </p:sp>
      <p:sp>
        <p:nvSpPr>
          <p:cNvPr id="9" name="Footer Placeholder 13">
            <a:extLst>
              <a:ext uri="{FF2B5EF4-FFF2-40B4-BE49-F238E27FC236}">
                <a16:creationId xmlns:a16="http://schemas.microsoft.com/office/drawing/2014/main" id="{14133E6A-DAF9-8F48-A2EC-B77C6FA0E097}"/>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0" name="Slide Number Placeholder 13">
            <a:extLst>
              <a:ext uri="{FF2B5EF4-FFF2-40B4-BE49-F238E27FC236}">
                <a16:creationId xmlns:a16="http://schemas.microsoft.com/office/drawing/2014/main" id="{6B6FC957-A38C-7046-BC95-85FAF0BD2738}"/>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38</a:t>
            </a:fld>
            <a:endParaRPr lang="en-US" sz="1600" dirty="0">
              <a:solidFill>
                <a:schemeClr val="bg1"/>
              </a:solidFill>
            </a:endParaRPr>
          </a:p>
        </p:txBody>
      </p:sp>
    </p:spTree>
    <p:extLst>
      <p:ext uri="{BB962C8B-B14F-4D97-AF65-F5344CB8AC3E}">
        <p14:creationId xmlns:p14="http://schemas.microsoft.com/office/powerpoint/2010/main" val="2711415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79" y="1336110"/>
            <a:ext cx="8738886" cy="4572000"/>
          </a:xfrm>
        </p:spPr>
        <p:txBody>
          <a:bodyPr/>
          <a:lstStyle/>
          <a:p>
            <a:pPr marL="457200" indent="-457200">
              <a:spcAft>
                <a:spcPts val="1200"/>
              </a:spcAft>
              <a:buFont typeface="Webdings" panose="05030102010509060703" pitchFamily="18" charset="2"/>
              <a:buChar char="4"/>
            </a:pPr>
            <a:r>
              <a:rPr lang="en-US" kern="1200" dirty="0">
                <a:solidFill>
                  <a:srgbClr val="1D252C"/>
                </a:solidFill>
              </a:rPr>
              <a:t>When do you submit education awards?</a:t>
            </a:r>
            <a:endParaRPr lang="en-US" dirty="0">
              <a:solidFill>
                <a:srgbClr val="1D252C"/>
              </a:solidFill>
            </a:endParaRPr>
          </a:p>
          <a:p>
            <a:pPr marL="457200" indent="-457200">
              <a:spcAft>
                <a:spcPts val="1200"/>
              </a:spcAft>
              <a:buFont typeface="Webdings" panose="05030102010509060703" pitchFamily="18" charset="2"/>
              <a:buChar char="4"/>
            </a:pPr>
            <a:r>
              <a:rPr lang="en-US" dirty="0"/>
              <a:t>Who is responsible to submit Education Awards?</a:t>
            </a:r>
          </a:p>
          <a:p>
            <a:pPr marL="457200" indent="-457200">
              <a:spcAft>
                <a:spcPts val="1200"/>
              </a:spcAft>
              <a:buFont typeface="Webdings" panose="05030102010509060703" pitchFamily="18" charset="2"/>
              <a:buChar char="4"/>
            </a:pPr>
            <a:r>
              <a:rPr lang="en-US" dirty="0"/>
              <a:t>Can </a:t>
            </a:r>
            <a:r>
              <a:rPr lang="en-US" b="1" dirty="0"/>
              <a:t>ANY </a:t>
            </a:r>
            <a:r>
              <a:rPr lang="en-US" dirty="0"/>
              <a:t>officer do any of these jobs?</a:t>
            </a:r>
          </a:p>
          <a:p>
            <a:pPr marL="457200" indent="-457200">
              <a:spcAft>
                <a:spcPts val="1200"/>
              </a:spcAft>
              <a:buFont typeface="Webdings" panose="05030102010509060703" pitchFamily="18" charset="2"/>
              <a:buChar char="4"/>
            </a:pPr>
            <a:r>
              <a:rPr lang="en-US" dirty="0"/>
              <a:t>Will education points show up in DCP if you don’t submit awards in Club Central?</a:t>
            </a:r>
          </a:p>
          <a:p>
            <a:pPr marL="457200" indent="-457200">
              <a:spcAft>
                <a:spcPts val="1200"/>
              </a:spcAft>
              <a:buFont typeface="Webdings" panose="05030102010509060703" pitchFamily="18" charset="2"/>
              <a:buChar char="4"/>
            </a:pPr>
            <a:r>
              <a:rPr lang="en-US" dirty="0"/>
              <a:t>Can I use my membership contact information for non-Toastmaster related communication?</a:t>
            </a:r>
          </a:p>
        </p:txBody>
      </p:sp>
      <p:sp>
        <p:nvSpPr>
          <p:cNvPr id="10" name="Footer Placeholder 13">
            <a:extLst>
              <a:ext uri="{FF2B5EF4-FFF2-40B4-BE49-F238E27FC236}">
                <a16:creationId xmlns:a16="http://schemas.microsoft.com/office/drawing/2014/main" id="{9442E7AE-0B43-4540-AA7B-8D811E7448F1}"/>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CA9A3612-E22F-0E49-B14F-4EC751709161}"/>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39</a:t>
            </a:fld>
            <a:endParaRPr lang="en-US" sz="1600" dirty="0">
              <a:solidFill>
                <a:schemeClr val="bg1"/>
              </a:solidFill>
            </a:endParaRPr>
          </a:p>
        </p:txBody>
      </p:sp>
      <p:sp>
        <p:nvSpPr>
          <p:cNvPr id="9" name="Title 1">
            <a:extLst>
              <a:ext uri="{FF2B5EF4-FFF2-40B4-BE49-F238E27FC236}">
                <a16:creationId xmlns:a16="http://schemas.microsoft.com/office/drawing/2014/main" id="{95175E23-4B2C-8246-938F-E35CEB7DA7C4}"/>
              </a:ext>
            </a:extLst>
          </p:cNvPr>
          <p:cNvSpPr>
            <a:spLocks noGrp="1"/>
          </p:cNvSpPr>
          <p:nvPr>
            <p:ph type="title"/>
          </p:nvPr>
        </p:nvSpPr>
        <p:spPr>
          <a:xfrm>
            <a:off x="200025" y="241589"/>
            <a:ext cx="7886700" cy="790575"/>
          </a:xfrm>
          <a:prstGeom prst="rect">
            <a:avLst/>
          </a:prstGeom>
        </p:spPr>
        <p:txBody>
          <a:bodyPr/>
          <a:lstStyle/>
          <a:p>
            <a:pPr algn="ctr"/>
            <a:r>
              <a:rPr lang="en-US" dirty="0"/>
              <a:t>Frequently Asked Questions</a:t>
            </a:r>
          </a:p>
        </p:txBody>
      </p:sp>
    </p:spTree>
    <p:extLst>
      <p:ext uri="{BB962C8B-B14F-4D97-AF65-F5344CB8AC3E}">
        <p14:creationId xmlns:p14="http://schemas.microsoft.com/office/powerpoint/2010/main" val="109548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996" y="249904"/>
            <a:ext cx="8204957" cy="731529"/>
          </a:xfrm>
        </p:spPr>
        <p:txBody>
          <a:bodyPr/>
          <a:lstStyle/>
          <a:p>
            <a:r>
              <a:rPr lang="en-US" dirty="0"/>
              <a:t>Toastmasters International Website</a:t>
            </a:r>
          </a:p>
        </p:txBody>
      </p:sp>
      <p:sp>
        <p:nvSpPr>
          <p:cNvPr id="6" name="TextBox 5"/>
          <p:cNvSpPr txBox="1"/>
          <p:nvPr/>
        </p:nvSpPr>
        <p:spPr>
          <a:xfrm>
            <a:off x="360443" y="1187650"/>
            <a:ext cx="5857116" cy="523220"/>
          </a:xfrm>
          <a:prstGeom prst="rect">
            <a:avLst/>
          </a:prstGeom>
          <a:noFill/>
        </p:spPr>
        <p:txBody>
          <a:bodyPr wrap="none" rtlCol="0">
            <a:spAutoFit/>
          </a:bodyPr>
          <a:lstStyle/>
          <a:p>
            <a:r>
              <a:rPr lang="en-US" sz="2800" b="1" u="sng" dirty="0"/>
              <a:t>URL</a:t>
            </a:r>
            <a:r>
              <a:rPr lang="en-US" sz="2800" b="1" dirty="0"/>
              <a:t>: </a:t>
            </a:r>
            <a:r>
              <a:rPr lang="en-US" sz="2800" dirty="0"/>
              <a:t>https://www.toastmasters.org/</a:t>
            </a:r>
          </a:p>
        </p:txBody>
      </p:sp>
      <p:grpSp>
        <p:nvGrpSpPr>
          <p:cNvPr id="10" name="Group 9"/>
          <p:cNvGrpSpPr/>
          <p:nvPr/>
        </p:nvGrpSpPr>
        <p:grpSpPr>
          <a:xfrm>
            <a:off x="387996" y="1621888"/>
            <a:ext cx="7993934" cy="4761295"/>
            <a:chOff x="575033" y="2003383"/>
            <a:chExt cx="7993934" cy="4761295"/>
          </a:xfrm>
        </p:grpSpPr>
        <p:pic>
          <p:nvPicPr>
            <p:cNvPr id="5" name="Picture 4"/>
            <p:cNvPicPr>
              <a:picLocks noChangeAspect="1"/>
            </p:cNvPicPr>
            <p:nvPr/>
          </p:nvPicPr>
          <p:blipFill>
            <a:blip r:embed="rId3"/>
            <a:stretch>
              <a:fillRect/>
            </a:stretch>
          </p:blipFill>
          <p:spPr>
            <a:xfrm>
              <a:off x="575033" y="2298583"/>
              <a:ext cx="7993934" cy="4466095"/>
            </a:xfrm>
            <a:prstGeom prst="rect">
              <a:avLst/>
            </a:prstGeom>
          </p:spPr>
        </p:pic>
        <p:sp>
          <p:nvSpPr>
            <p:cNvPr id="7" name="Rectangle 6"/>
            <p:cNvSpPr/>
            <p:nvPr/>
          </p:nvSpPr>
          <p:spPr>
            <a:xfrm>
              <a:off x="5312310" y="2298583"/>
              <a:ext cx="568374" cy="24328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Arrow Connector 8"/>
            <p:cNvCxnSpPr/>
            <p:nvPr/>
          </p:nvCxnSpPr>
          <p:spPr>
            <a:xfrm flipH="1">
              <a:off x="5956183" y="2003383"/>
              <a:ext cx="2179899" cy="295200"/>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Footer Placeholder 13">
            <a:extLst>
              <a:ext uri="{FF2B5EF4-FFF2-40B4-BE49-F238E27FC236}">
                <a16:creationId xmlns:a16="http://schemas.microsoft.com/office/drawing/2014/main" id="{5DD5EA9B-2DB3-6345-926B-DBA2233A1214}"/>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5" name="Slide Number Placeholder 13">
            <a:extLst>
              <a:ext uri="{FF2B5EF4-FFF2-40B4-BE49-F238E27FC236}">
                <a16:creationId xmlns:a16="http://schemas.microsoft.com/office/drawing/2014/main" id="{1489B1FF-C73D-364F-B791-0F3D164C44C5}"/>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4</a:t>
            </a:fld>
            <a:endParaRPr lang="en-US" sz="1600" dirty="0">
              <a:solidFill>
                <a:schemeClr val="bg1"/>
              </a:solidFill>
            </a:endParaRPr>
          </a:p>
        </p:txBody>
      </p:sp>
    </p:spTree>
    <p:extLst>
      <p:ext uri="{BB962C8B-B14F-4D97-AF65-F5344CB8AC3E}">
        <p14:creationId xmlns:p14="http://schemas.microsoft.com/office/powerpoint/2010/main" val="315448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E46A0-6F0C-304F-87F6-B69108D2970D}"/>
              </a:ext>
            </a:extLst>
          </p:cNvPr>
          <p:cNvPicPr>
            <a:picLocks noChangeAspect="1"/>
          </p:cNvPicPr>
          <p:nvPr/>
        </p:nvPicPr>
        <p:blipFill rotWithShape="1">
          <a:blip r:embed="rId3">
            <a:extLst>
              <a:ext uri="{28A0092B-C50C-407E-A947-70E740481C1C}">
                <a14:useLocalDpi xmlns:a14="http://schemas.microsoft.com/office/drawing/2010/main" val="0"/>
              </a:ext>
            </a:extLst>
          </a:blip>
          <a:srcRect t="18242"/>
          <a:stretch/>
        </p:blipFill>
        <p:spPr>
          <a:xfrm>
            <a:off x="780322" y="1521613"/>
            <a:ext cx="7828384" cy="4387801"/>
          </a:xfrm>
          <a:prstGeom prst="rect">
            <a:avLst/>
          </a:prstGeom>
        </p:spPr>
      </p:pic>
      <p:sp>
        <p:nvSpPr>
          <p:cNvPr id="2" name="Title 1"/>
          <p:cNvSpPr>
            <a:spLocks noGrp="1"/>
          </p:cNvSpPr>
          <p:nvPr>
            <p:ph type="title"/>
          </p:nvPr>
        </p:nvSpPr>
        <p:spPr>
          <a:xfrm>
            <a:off x="628650" y="189899"/>
            <a:ext cx="7886700" cy="682096"/>
          </a:xfrm>
        </p:spPr>
        <p:txBody>
          <a:bodyPr/>
          <a:lstStyle/>
          <a:p>
            <a:pPr algn="ctr"/>
            <a:r>
              <a:rPr lang="en-US"/>
              <a:t>Toastmasters FAQ</a:t>
            </a:r>
            <a:endParaRPr lang="en-US" dirty="0"/>
          </a:p>
        </p:txBody>
      </p:sp>
      <p:sp>
        <p:nvSpPr>
          <p:cNvPr id="5" name="Rectangle 4"/>
          <p:cNvSpPr/>
          <p:nvPr/>
        </p:nvSpPr>
        <p:spPr>
          <a:xfrm>
            <a:off x="780322" y="1178943"/>
            <a:ext cx="6858000" cy="369332"/>
          </a:xfrm>
          <a:prstGeom prst="rect">
            <a:avLst/>
          </a:prstGeom>
        </p:spPr>
        <p:txBody>
          <a:bodyPr wrap="square">
            <a:spAutoFit/>
          </a:bodyPr>
          <a:lstStyle/>
          <a:p>
            <a:r>
              <a:rPr lang="en-US" b="1" u="sng" dirty="0">
                <a:latin typeface="Century Gothic" panose="020B0502020202020204" pitchFamily="34" charset="0"/>
              </a:rPr>
              <a:t>URL:</a:t>
            </a:r>
            <a:r>
              <a:rPr lang="en-US" b="1" dirty="0">
                <a:latin typeface="Century Gothic" panose="020B0502020202020204" pitchFamily="34" charset="0"/>
              </a:rPr>
              <a:t> </a:t>
            </a:r>
            <a:r>
              <a:rPr lang="en-US" dirty="0" err="1">
                <a:latin typeface="Century Gothic" panose="020B0502020202020204" pitchFamily="34" charset="0"/>
              </a:rPr>
              <a:t>www.toastmasters.org</a:t>
            </a:r>
            <a:r>
              <a:rPr lang="en-US" dirty="0">
                <a:latin typeface="Century Gothic" panose="020B0502020202020204" pitchFamily="34" charset="0"/>
              </a:rPr>
              <a:t>/footer/</a:t>
            </a:r>
            <a:r>
              <a:rPr lang="en-US" dirty="0" err="1">
                <a:latin typeface="Century Gothic" panose="020B0502020202020204" pitchFamily="34" charset="0"/>
              </a:rPr>
              <a:t>faq</a:t>
            </a:r>
            <a:endParaRPr lang="en-US" dirty="0">
              <a:latin typeface="Century Gothic" panose="020B0502020202020204" pitchFamily="34" charset="0"/>
            </a:endParaRPr>
          </a:p>
        </p:txBody>
      </p:sp>
      <p:sp>
        <p:nvSpPr>
          <p:cNvPr id="9" name="Footer Placeholder 13">
            <a:extLst>
              <a:ext uri="{FF2B5EF4-FFF2-40B4-BE49-F238E27FC236}">
                <a16:creationId xmlns:a16="http://schemas.microsoft.com/office/drawing/2014/main" id="{B96241E9-3D54-E846-84E4-28F7B2570F9B}"/>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6383344E-3421-AA47-A434-F9075FD08C2F}"/>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40</a:t>
            </a:fld>
            <a:endParaRPr lang="en-US" sz="1600" dirty="0">
              <a:solidFill>
                <a:schemeClr val="bg1"/>
              </a:solidFill>
            </a:endParaRPr>
          </a:p>
        </p:txBody>
      </p:sp>
      <p:pic>
        <p:nvPicPr>
          <p:cNvPr id="10" name="Picture 9">
            <a:extLst>
              <a:ext uri="{FF2B5EF4-FFF2-40B4-BE49-F238E27FC236}">
                <a16:creationId xmlns:a16="http://schemas.microsoft.com/office/drawing/2014/main" id="{008658FA-9406-DA49-A0F5-36006E764A4F}"/>
              </a:ext>
            </a:extLst>
          </p:cNvPr>
          <p:cNvPicPr>
            <a:picLocks noChangeAspect="1"/>
          </p:cNvPicPr>
          <p:nvPr/>
        </p:nvPicPr>
        <p:blipFill rotWithShape="1">
          <a:blip r:embed="rId4">
            <a:extLst>
              <a:ext uri="{28A0092B-C50C-407E-A947-70E740481C1C}">
                <a14:useLocalDpi xmlns:a14="http://schemas.microsoft.com/office/drawing/2010/main" val="0"/>
              </a:ext>
            </a:extLst>
          </a:blip>
          <a:srcRect l="12859" r="1442" b="16732"/>
          <a:stretch/>
        </p:blipFill>
        <p:spPr>
          <a:xfrm>
            <a:off x="780322" y="5909414"/>
            <a:ext cx="7828384" cy="267451"/>
          </a:xfrm>
          <a:prstGeom prst="rect">
            <a:avLst/>
          </a:prstGeom>
        </p:spPr>
      </p:pic>
      <p:sp>
        <p:nvSpPr>
          <p:cNvPr id="12" name="Rectangle 11">
            <a:extLst>
              <a:ext uri="{FF2B5EF4-FFF2-40B4-BE49-F238E27FC236}">
                <a16:creationId xmlns:a16="http://schemas.microsoft.com/office/drawing/2014/main" id="{15927546-D02E-45E6-B152-AAD156B9A5EB}"/>
              </a:ext>
            </a:extLst>
          </p:cNvPr>
          <p:cNvSpPr/>
          <p:nvPr/>
        </p:nvSpPr>
        <p:spPr>
          <a:xfrm>
            <a:off x="1746367" y="3429000"/>
            <a:ext cx="1621576" cy="3693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168776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899"/>
            <a:ext cx="7886700" cy="682096"/>
          </a:xfrm>
        </p:spPr>
        <p:txBody>
          <a:bodyPr/>
          <a:lstStyle/>
          <a:p>
            <a:pPr algn="ctr"/>
            <a:r>
              <a:rPr lang="en-US" dirty="0"/>
              <a:t>Club Business FAQ</a:t>
            </a:r>
          </a:p>
        </p:txBody>
      </p:sp>
      <p:sp>
        <p:nvSpPr>
          <p:cNvPr id="5" name="Rectangle 4"/>
          <p:cNvSpPr/>
          <p:nvPr/>
        </p:nvSpPr>
        <p:spPr>
          <a:xfrm>
            <a:off x="360443" y="1152281"/>
            <a:ext cx="6858000" cy="369332"/>
          </a:xfrm>
          <a:prstGeom prst="rect">
            <a:avLst/>
          </a:prstGeom>
        </p:spPr>
        <p:txBody>
          <a:bodyPr wrap="square">
            <a:spAutoFit/>
          </a:bodyPr>
          <a:lstStyle/>
          <a:p>
            <a:r>
              <a:rPr lang="en-US" b="1" u="sng" dirty="0">
                <a:latin typeface="Century Gothic" panose="020B0502020202020204" pitchFamily="34" charset="0"/>
              </a:rPr>
              <a:t>URL:</a:t>
            </a:r>
            <a:r>
              <a:rPr lang="en-US" b="1" dirty="0">
                <a:latin typeface="Century Gothic" panose="020B0502020202020204" pitchFamily="34" charset="0"/>
              </a:rPr>
              <a:t>  </a:t>
            </a:r>
            <a:r>
              <a:rPr lang="en-US" dirty="0" err="1">
                <a:latin typeface="Century Gothic" panose="020B0502020202020204" pitchFamily="34" charset="0"/>
              </a:rPr>
              <a:t>www.toastmasters.org</a:t>
            </a:r>
            <a:r>
              <a:rPr lang="en-US" dirty="0">
                <a:latin typeface="Century Gothic" panose="020B0502020202020204" pitchFamily="34" charset="0"/>
              </a:rPr>
              <a:t>/footer/faq/Club%20Business</a:t>
            </a:r>
          </a:p>
        </p:txBody>
      </p:sp>
      <p:sp>
        <p:nvSpPr>
          <p:cNvPr id="9" name="Footer Placeholder 13">
            <a:extLst>
              <a:ext uri="{FF2B5EF4-FFF2-40B4-BE49-F238E27FC236}">
                <a16:creationId xmlns:a16="http://schemas.microsoft.com/office/drawing/2014/main" id="{B96241E9-3D54-E846-84E4-28F7B2570F9B}"/>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1" name="Slide Number Placeholder 13">
            <a:extLst>
              <a:ext uri="{FF2B5EF4-FFF2-40B4-BE49-F238E27FC236}">
                <a16:creationId xmlns:a16="http://schemas.microsoft.com/office/drawing/2014/main" id="{6383344E-3421-AA47-A434-F9075FD08C2F}"/>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41</a:t>
            </a:fld>
            <a:endParaRPr lang="en-US" sz="1600" dirty="0">
              <a:solidFill>
                <a:schemeClr val="bg1"/>
              </a:solidFill>
            </a:endParaRPr>
          </a:p>
        </p:txBody>
      </p:sp>
      <p:pic>
        <p:nvPicPr>
          <p:cNvPr id="3" name="Picture 2">
            <a:extLst>
              <a:ext uri="{FF2B5EF4-FFF2-40B4-BE49-F238E27FC236}">
                <a16:creationId xmlns:a16="http://schemas.microsoft.com/office/drawing/2014/main" id="{7CC8ACA8-3FCF-452C-A665-8D810CE8507A}"/>
              </a:ext>
            </a:extLst>
          </p:cNvPr>
          <p:cNvPicPr>
            <a:picLocks noChangeAspect="1"/>
          </p:cNvPicPr>
          <p:nvPr/>
        </p:nvPicPr>
        <p:blipFill rotWithShape="1">
          <a:blip r:embed="rId3"/>
          <a:srcRect l="14355" t="18367" r="15161" b="15649"/>
          <a:stretch/>
        </p:blipFill>
        <p:spPr>
          <a:xfrm>
            <a:off x="0" y="1526619"/>
            <a:ext cx="9144000" cy="4815187"/>
          </a:xfrm>
          <a:prstGeom prst="rect">
            <a:avLst/>
          </a:prstGeom>
        </p:spPr>
      </p:pic>
    </p:spTree>
    <p:extLst>
      <p:ext uri="{BB962C8B-B14F-4D97-AF65-F5344CB8AC3E}">
        <p14:creationId xmlns:p14="http://schemas.microsoft.com/office/powerpoint/2010/main" val="121273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724A95B0-357B-43BA-ACA2-F6366FA6FED5}"/>
              </a:ext>
            </a:extLst>
          </p:cNvPr>
          <p:cNvSpPr txBox="1">
            <a:spLocks/>
          </p:cNvSpPr>
          <p:nvPr/>
        </p:nvSpPr>
        <p:spPr>
          <a:xfrm>
            <a:off x="6323309" y="6399885"/>
            <a:ext cx="2913680" cy="2901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solidFill>
                  <a:schemeClr val="bg1"/>
                </a:solidFill>
                <a:latin typeface="+mj-lt"/>
              </a:rPr>
              <a:t>www.toastmasters.org</a:t>
            </a:r>
            <a:endParaRPr lang="en-US" b="1" dirty="0">
              <a:solidFill>
                <a:schemeClr val="bg1"/>
              </a:solidFill>
              <a:latin typeface="+mj-lt"/>
            </a:endParaRPr>
          </a:p>
        </p:txBody>
      </p:sp>
      <p:sp>
        <p:nvSpPr>
          <p:cNvPr id="6" name="Footer Placeholder 13">
            <a:extLst>
              <a:ext uri="{FF2B5EF4-FFF2-40B4-BE49-F238E27FC236}">
                <a16:creationId xmlns:a16="http://schemas.microsoft.com/office/drawing/2014/main" id="{B03C5B95-BDF3-2D4D-B72C-2793EF688698}"/>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7" name="Slide Number Placeholder 13">
            <a:extLst>
              <a:ext uri="{FF2B5EF4-FFF2-40B4-BE49-F238E27FC236}">
                <a16:creationId xmlns:a16="http://schemas.microsoft.com/office/drawing/2014/main" id="{08068093-F6E6-E74C-9DD9-EF318C8267BE}"/>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42</a:t>
            </a:fld>
            <a:endParaRPr lang="en-US" sz="1600" dirty="0">
              <a:solidFill>
                <a:schemeClr val="bg1"/>
              </a:solidFill>
            </a:endParaRPr>
          </a:p>
        </p:txBody>
      </p:sp>
    </p:spTree>
    <p:extLst>
      <p:ext uri="{BB962C8B-B14F-4D97-AF65-F5344CB8AC3E}">
        <p14:creationId xmlns:p14="http://schemas.microsoft.com/office/powerpoint/2010/main" val="224571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59" y="150449"/>
            <a:ext cx="7886700" cy="818842"/>
          </a:xfrm>
        </p:spPr>
        <p:txBody>
          <a:bodyPr/>
          <a:lstStyle/>
          <a:p>
            <a:pPr algn="ctr"/>
            <a:r>
              <a:rPr lang="en-US" dirty="0"/>
              <a:t>Login to Club Central </a:t>
            </a:r>
          </a:p>
        </p:txBody>
      </p:sp>
      <p:grpSp>
        <p:nvGrpSpPr>
          <p:cNvPr id="12" name="Group 11"/>
          <p:cNvGrpSpPr/>
          <p:nvPr/>
        </p:nvGrpSpPr>
        <p:grpSpPr>
          <a:xfrm>
            <a:off x="0" y="1251848"/>
            <a:ext cx="8843059" cy="4473543"/>
            <a:chOff x="0" y="1251848"/>
            <a:chExt cx="8843059" cy="4473543"/>
          </a:xfrm>
        </p:grpSpPr>
        <p:sp>
          <p:nvSpPr>
            <p:cNvPr id="10" name="TextBox 9"/>
            <p:cNvSpPr txBox="1"/>
            <p:nvPr/>
          </p:nvSpPr>
          <p:spPr>
            <a:xfrm>
              <a:off x="3049319" y="1251848"/>
              <a:ext cx="5793740" cy="1785104"/>
            </a:xfrm>
            <a:prstGeom prst="rect">
              <a:avLst/>
            </a:prstGeom>
            <a:noFill/>
          </p:spPr>
          <p:txBody>
            <a:bodyPr wrap="square" rtlCol="0">
              <a:spAutoFit/>
            </a:bodyPr>
            <a:lstStyle/>
            <a:p>
              <a:pPr>
                <a:spcAft>
                  <a:spcPts val="600"/>
                </a:spcAft>
              </a:pPr>
              <a:r>
                <a:rPr lang="en-US" sz="2000" b="1" dirty="0"/>
                <a:t>User name: </a:t>
              </a:r>
              <a:r>
                <a:rPr lang="en-US" sz="2000" dirty="0"/>
                <a:t>Member ID or Email ID</a:t>
              </a:r>
            </a:p>
            <a:p>
              <a:pPr>
                <a:spcAft>
                  <a:spcPts val="600"/>
                </a:spcAft>
              </a:pPr>
              <a:r>
                <a:rPr lang="en-US" sz="2000" b="1" dirty="0"/>
                <a:t>Password: </a:t>
              </a:r>
              <a:r>
                <a:rPr lang="en-US" sz="2000" dirty="0"/>
                <a:t>Your password</a:t>
              </a:r>
            </a:p>
            <a:p>
              <a:pPr>
                <a:spcAft>
                  <a:spcPts val="600"/>
                </a:spcAft>
              </a:pPr>
              <a:r>
                <a:rPr lang="en-US" sz="2000" b="1" dirty="0"/>
                <a:t>NOTE:  </a:t>
              </a:r>
              <a:r>
                <a:rPr lang="en-US" sz="2000" dirty="0"/>
                <a:t>If you have never logged in before, click on “Forgot Password?” Then check your email and, possibly, your </a:t>
              </a:r>
              <a:r>
                <a:rPr lang="en-US" sz="2000" dirty="0" err="1"/>
                <a:t>junkmail</a:t>
              </a:r>
              <a:r>
                <a:rPr lang="en-US" sz="2000" dirty="0"/>
                <a:t> folder.</a:t>
              </a:r>
            </a:p>
          </p:txBody>
        </p:sp>
        <p:pic>
          <p:nvPicPr>
            <p:cNvPr id="5122" name="Picture 2" descr="C:\Users\vvijayar\AppData\Local\Temp\SNAGHTMLba03f1a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46525"/>
              <a:ext cx="3587505" cy="43788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587505" y="3463657"/>
            <a:ext cx="5472170" cy="2436446"/>
            <a:chOff x="3587505" y="3463657"/>
            <a:chExt cx="5472170" cy="2436446"/>
          </a:xfrm>
        </p:grpSpPr>
        <p:grpSp>
          <p:nvGrpSpPr>
            <p:cNvPr id="9" name="Group 8"/>
            <p:cNvGrpSpPr/>
            <p:nvPr/>
          </p:nvGrpSpPr>
          <p:grpSpPr>
            <a:xfrm>
              <a:off x="3587505" y="3463657"/>
              <a:ext cx="5472170" cy="1950007"/>
              <a:chOff x="4063041" y="3205057"/>
              <a:chExt cx="7809691" cy="2651889"/>
            </a:xfrm>
          </p:grpSpPr>
          <p:pic>
            <p:nvPicPr>
              <p:cNvPr id="6" name="Picture 5"/>
              <p:cNvPicPr>
                <a:picLocks noChangeAspect="1"/>
              </p:cNvPicPr>
              <p:nvPr/>
            </p:nvPicPr>
            <p:blipFill>
              <a:blip r:embed="rId4"/>
              <a:stretch>
                <a:fillRect/>
              </a:stretch>
            </p:blipFill>
            <p:spPr>
              <a:xfrm>
                <a:off x="4063041" y="3205057"/>
                <a:ext cx="7809691" cy="2651889"/>
              </a:xfrm>
              <a:prstGeom prst="rect">
                <a:avLst/>
              </a:prstGeom>
            </p:spPr>
          </p:pic>
          <p:sp>
            <p:nvSpPr>
              <p:cNvPr id="7" name="Rectangle 6"/>
              <p:cNvSpPr/>
              <p:nvPr/>
            </p:nvSpPr>
            <p:spPr>
              <a:xfrm>
                <a:off x="9092242" y="4054415"/>
                <a:ext cx="1466490" cy="2760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5605732" y="4724400"/>
                <a:ext cx="980536" cy="2099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5" name="TextBox 4"/>
            <p:cNvSpPr txBox="1"/>
            <p:nvPr/>
          </p:nvSpPr>
          <p:spPr>
            <a:xfrm>
              <a:off x="4394963" y="5530771"/>
              <a:ext cx="3679212" cy="369332"/>
            </a:xfrm>
            <a:prstGeom prst="rect">
              <a:avLst/>
            </a:prstGeom>
            <a:noFill/>
          </p:spPr>
          <p:txBody>
            <a:bodyPr wrap="none" rtlCol="0">
              <a:spAutoFit/>
            </a:bodyPr>
            <a:lstStyle/>
            <a:p>
              <a:r>
                <a:rPr lang="en-US" u="sng" dirty="0"/>
                <a:t>Leadership Central &gt; Club Central</a:t>
              </a:r>
            </a:p>
          </p:txBody>
        </p:sp>
      </p:grpSp>
      <p:sp>
        <p:nvSpPr>
          <p:cNvPr id="16" name="Footer Placeholder 13">
            <a:extLst>
              <a:ext uri="{FF2B5EF4-FFF2-40B4-BE49-F238E27FC236}">
                <a16:creationId xmlns:a16="http://schemas.microsoft.com/office/drawing/2014/main" id="{1DD659CD-096C-A64F-BD30-D29A2DC4CAE0}"/>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7" name="Slide Number Placeholder 13">
            <a:extLst>
              <a:ext uri="{FF2B5EF4-FFF2-40B4-BE49-F238E27FC236}">
                <a16:creationId xmlns:a16="http://schemas.microsoft.com/office/drawing/2014/main" id="{4647253A-1DBB-874F-9D8A-56879E316A38}"/>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5</a:t>
            </a:fld>
            <a:endParaRPr lang="en-US" sz="1600" dirty="0">
              <a:solidFill>
                <a:schemeClr val="bg1"/>
              </a:solidFill>
            </a:endParaRPr>
          </a:p>
        </p:txBody>
      </p:sp>
    </p:spTree>
    <p:extLst>
      <p:ext uri="{BB962C8B-B14F-4D97-AF65-F5344CB8AC3E}">
        <p14:creationId xmlns:p14="http://schemas.microsoft.com/office/powerpoint/2010/main" val="31834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68" y="123112"/>
            <a:ext cx="7886700" cy="759848"/>
          </a:xfrm>
        </p:spPr>
        <p:txBody>
          <a:bodyPr/>
          <a:lstStyle/>
          <a:p>
            <a:pPr algn="ctr"/>
            <a:r>
              <a:rPr lang="en-US" dirty="0"/>
              <a:t>Select Club to Administer</a:t>
            </a:r>
          </a:p>
        </p:txBody>
      </p:sp>
      <p:sp>
        <p:nvSpPr>
          <p:cNvPr id="4" name="TextBox 3"/>
          <p:cNvSpPr txBox="1"/>
          <p:nvPr/>
        </p:nvSpPr>
        <p:spPr>
          <a:xfrm>
            <a:off x="6038694" y="2104394"/>
            <a:ext cx="3105306" cy="3139321"/>
          </a:xfrm>
          <a:prstGeom prst="rect">
            <a:avLst/>
          </a:prstGeom>
          <a:noFill/>
        </p:spPr>
        <p:txBody>
          <a:bodyPr wrap="square" rtlCol="0">
            <a:spAutoFit/>
          </a:bodyPr>
          <a:lstStyle/>
          <a:p>
            <a:pPr marL="342900" indent="-342900">
              <a:buClr>
                <a:schemeClr val="accent2"/>
              </a:buClr>
              <a:buFont typeface="Webdings" panose="05030102010509060703" pitchFamily="18" charset="2"/>
              <a:buChar char="4"/>
            </a:pPr>
            <a:r>
              <a:rPr lang="en-US" sz="2200" dirty="0">
                <a:latin typeface="Century Gothic" panose="020B0502020202020204" pitchFamily="34" charset="0"/>
              </a:rPr>
              <a:t>If you are an officer in multiple clubs, you will see them listed here</a:t>
            </a:r>
          </a:p>
          <a:p>
            <a:pPr>
              <a:buClr>
                <a:schemeClr val="accent2"/>
              </a:buClr>
            </a:pPr>
            <a:endParaRPr lang="en-US" sz="2200" dirty="0">
              <a:latin typeface="Century Gothic" panose="020B0502020202020204" pitchFamily="34" charset="0"/>
            </a:endParaRPr>
          </a:p>
          <a:p>
            <a:pPr marL="342900" indent="-342900">
              <a:buClr>
                <a:schemeClr val="accent2"/>
              </a:buClr>
              <a:buFont typeface="Webdings" panose="05030102010509060703" pitchFamily="18" charset="2"/>
              <a:buChar char="4"/>
            </a:pPr>
            <a:r>
              <a:rPr lang="en-US" sz="2200" dirty="0">
                <a:latin typeface="Century Gothic" panose="020B0502020202020204" pitchFamily="34" charset="0"/>
              </a:rPr>
              <a:t>Select the one you for which you are conducting business</a:t>
            </a:r>
          </a:p>
        </p:txBody>
      </p:sp>
      <p:grpSp>
        <p:nvGrpSpPr>
          <p:cNvPr id="6" name="Group 5"/>
          <p:cNvGrpSpPr/>
          <p:nvPr/>
        </p:nvGrpSpPr>
        <p:grpSpPr>
          <a:xfrm>
            <a:off x="159388" y="1439375"/>
            <a:ext cx="5879306" cy="3664744"/>
            <a:chOff x="364916" y="1662857"/>
            <a:chExt cx="7839075" cy="4886325"/>
          </a:xfrm>
        </p:grpSpPr>
        <p:pic>
          <p:nvPicPr>
            <p:cNvPr id="3" name="Picture 2"/>
            <p:cNvPicPr>
              <a:picLocks noChangeAspect="1"/>
            </p:cNvPicPr>
            <p:nvPr/>
          </p:nvPicPr>
          <p:blipFill>
            <a:blip r:embed="rId3"/>
            <a:stretch>
              <a:fillRect/>
            </a:stretch>
          </p:blipFill>
          <p:spPr>
            <a:xfrm>
              <a:off x="364916" y="1662857"/>
              <a:ext cx="7839075" cy="4886325"/>
            </a:xfrm>
            <a:prstGeom prst="rect">
              <a:avLst/>
            </a:prstGeom>
          </p:spPr>
        </p:pic>
        <p:sp>
          <p:nvSpPr>
            <p:cNvPr id="5" name="Rectangle 4"/>
            <p:cNvSpPr/>
            <p:nvPr/>
          </p:nvSpPr>
          <p:spPr>
            <a:xfrm>
              <a:off x="4666891" y="5046453"/>
              <a:ext cx="3537100" cy="150272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2" name="Footer Placeholder 13">
            <a:extLst>
              <a:ext uri="{FF2B5EF4-FFF2-40B4-BE49-F238E27FC236}">
                <a16:creationId xmlns:a16="http://schemas.microsoft.com/office/drawing/2014/main" id="{6AF3B2F9-71C8-B14E-B261-452DDF8B1CCA}"/>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3" name="Slide Number Placeholder 13">
            <a:extLst>
              <a:ext uri="{FF2B5EF4-FFF2-40B4-BE49-F238E27FC236}">
                <a16:creationId xmlns:a16="http://schemas.microsoft.com/office/drawing/2014/main" id="{99A9B3F2-8829-F74F-826C-B9FEFC8CD8BE}"/>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6</a:t>
            </a:fld>
            <a:endParaRPr lang="en-US" sz="1600" dirty="0">
              <a:solidFill>
                <a:schemeClr val="bg1"/>
              </a:solidFill>
            </a:endParaRPr>
          </a:p>
        </p:txBody>
      </p:sp>
    </p:spTree>
    <p:extLst>
      <p:ext uri="{BB962C8B-B14F-4D97-AF65-F5344CB8AC3E}">
        <p14:creationId xmlns:p14="http://schemas.microsoft.com/office/powerpoint/2010/main" val="308931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4" name="Rectangle 3"/>
          <p:cNvSpPr/>
          <p:nvPr/>
        </p:nvSpPr>
        <p:spPr>
          <a:xfrm>
            <a:off x="5766620" y="1356641"/>
            <a:ext cx="2377896" cy="4869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7</a:t>
            </a:fld>
            <a:endParaRPr lang="en-US" sz="1600" dirty="0">
              <a:solidFill>
                <a:schemeClr val="bg1"/>
              </a:solidFill>
            </a:endParaRPr>
          </a:p>
        </p:txBody>
      </p:sp>
    </p:spTree>
    <p:extLst>
      <p:ext uri="{BB962C8B-B14F-4D97-AF65-F5344CB8AC3E}">
        <p14:creationId xmlns:p14="http://schemas.microsoft.com/office/powerpoint/2010/main" val="376626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2609" y="1128086"/>
            <a:ext cx="7481906" cy="5143500"/>
          </a:xfrm>
          <a:prstGeom prst="rect">
            <a:avLst/>
          </a:prstGeom>
        </p:spPr>
      </p:pic>
      <p:sp>
        <p:nvSpPr>
          <p:cNvPr id="5" name="Rectangle 4"/>
          <p:cNvSpPr/>
          <p:nvPr/>
        </p:nvSpPr>
        <p:spPr>
          <a:xfrm>
            <a:off x="1035665" y="2350880"/>
            <a:ext cx="1960352" cy="5111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4"/>
          <p:cNvSpPr>
            <a:spLocks noGrp="1"/>
          </p:cNvSpPr>
          <p:nvPr>
            <p:ph type="title"/>
          </p:nvPr>
        </p:nvSpPr>
        <p:spPr>
          <a:xfrm>
            <a:off x="628650" y="226588"/>
            <a:ext cx="7886700" cy="735094"/>
          </a:xfrm>
        </p:spPr>
        <p:txBody>
          <a:bodyPr/>
          <a:lstStyle/>
          <a:p>
            <a:pPr algn="ctr"/>
            <a:r>
              <a:rPr lang="en-US" dirty="0"/>
              <a:t>Club Central Home Page</a:t>
            </a:r>
          </a:p>
        </p:txBody>
      </p:sp>
      <p:sp>
        <p:nvSpPr>
          <p:cNvPr id="20" name="Footer Placeholder 13">
            <a:extLst>
              <a:ext uri="{FF2B5EF4-FFF2-40B4-BE49-F238E27FC236}">
                <a16:creationId xmlns:a16="http://schemas.microsoft.com/office/drawing/2014/main" id="{2A4483D2-C303-5043-A56F-35E9045C29F6}"/>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21" name="Slide Number Placeholder 13">
            <a:extLst>
              <a:ext uri="{FF2B5EF4-FFF2-40B4-BE49-F238E27FC236}">
                <a16:creationId xmlns:a16="http://schemas.microsoft.com/office/drawing/2014/main" id="{DF5C0776-A009-E641-B637-BCF4C3AAB993}"/>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8</a:t>
            </a:fld>
            <a:endParaRPr lang="en-US" sz="1600" dirty="0">
              <a:solidFill>
                <a:schemeClr val="bg1"/>
              </a:solidFill>
            </a:endParaRPr>
          </a:p>
        </p:txBody>
      </p:sp>
    </p:spTree>
    <p:extLst>
      <p:ext uri="{BB962C8B-B14F-4D97-AF65-F5344CB8AC3E}">
        <p14:creationId xmlns:p14="http://schemas.microsoft.com/office/powerpoint/2010/main" val="396545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683"/>
            <a:ext cx="7886700" cy="877835"/>
          </a:xfrm>
        </p:spPr>
        <p:txBody>
          <a:bodyPr/>
          <a:lstStyle/>
          <a:p>
            <a:r>
              <a:rPr lang="en-US" dirty="0"/>
              <a:t>Add Member – Dual / Reinstated</a:t>
            </a:r>
            <a:br>
              <a:rPr lang="en-US" sz="3600" dirty="0"/>
            </a:br>
            <a:endParaRPr lang="en-US" dirty="0"/>
          </a:p>
        </p:txBody>
      </p:sp>
      <p:pic>
        <p:nvPicPr>
          <p:cNvPr id="5" name="Picture 4"/>
          <p:cNvPicPr>
            <a:picLocks noChangeAspect="1"/>
          </p:cNvPicPr>
          <p:nvPr/>
        </p:nvPicPr>
        <p:blipFill>
          <a:blip r:embed="rId3"/>
          <a:stretch>
            <a:fillRect/>
          </a:stretch>
        </p:blipFill>
        <p:spPr>
          <a:xfrm>
            <a:off x="4852614" y="3080061"/>
            <a:ext cx="4374514" cy="2988224"/>
          </a:xfrm>
          <a:prstGeom prst="rect">
            <a:avLst/>
          </a:prstGeom>
        </p:spPr>
      </p:pic>
      <p:sp>
        <p:nvSpPr>
          <p:cNvPr id="10" name="Rectangle 9"/>
          <p:cNvSpPr/>
          <p:nvPr/>
        </p:nvSpPr>
        <p:spPr>
          <a:xfrm>
            <a:off x="448567" y="1192872"/>
            <a:ext cx="4777270" cy="2062103"/>
          </a:xfrm>
          <a:prstGeom prst="rect">
            <a:avLst/>
          </a:prstGeom>
        </p:spPr>
        <p:txBody>
          <a:bodyPr wrap="none">
            <a:spAutoFit/>
          </a:bodyPr>
          <a:lstStyle/>
          <a:p>
            <a:pPr marL="457200" indent="-457200">
              <a:buClr>
                <a:schemeClr val="accent2"/>
              </a:buClr>
              <a:buFont typeface="Webdings" panose="05030102010509060703" pitchFamily="18" charset="2"/>
              <a:buChar char="4"/>
            </a:pPr>
            <a:r>
              <a:rPr lang="en-US" sz="2400" dirty="0">
                <a:latin typeface="Century Gothic" panose="020B0502020202020204" pitchFamily="34" charset="0"/>
              </a:rPr>
              <a:t>Dual / Reinstated</a:t>
            </a:r>
          </a:p>
          <a:p>
            <a:pPr marL="914400" lvl="1" indent="-457200">
              <a:buClr>
                <a:schemeClr val="accent2"/>
              </a:buClr>
              <a:buFont typeface="Arial" panose="020B0604020202020204" pitchFamily="34" charset="0"/>
              <a:buChar char="•"/>
            </a:pPr>
            <a:r>
              <a:rPr lang="en-US" sz="2400" dirty="0">
                <a:latin typeface="Century Gothic" panose="020B0502020202020204" pitchFamily="34" charset="0"/>
              </a:rPr>
              <a:t>Past club member </a:t>
            </a:r>
          </a:p>
          <a:p>
            <a:pPr marL="914400" lvl="1" indent="-457200">
              <a:buClr>
                <a:schemeClr val="accent2"/>
              </a:buClr>
              <a:buFont typeface="Arial" panose="020B0604020202020204" pitchFamily="34" charset="0"/>
              <a:buChar char="•"/>
            </a:pPr>
            <a:r>
              <a:rPr lang="en-US" sz="2400" dirty="0">
                <a:latin typeface="Century Gothic" panose="020B0502020202020204" pitchFamily="34" charset="0"/>
              </a:rPr>
              <a:t>Member of another club</a:t>
            </a:r>
          </a:p>
          <a:p>
            <a:pPr>
              <a:buClr>
                <a:schemeClr val="accent2"/>
              </a:buClr>
            </a:pPr>
            <a:r>
              <a:rPr lang="en-US" sz="2800" dirty="0">
                <a:latin typeface="Century Gothic" panose="020B0502020202020204" pitchFamily="34" charset="0"/>
              </a:rPr>
              <a:t>	</a:t>
            </a:r>
          </a:p>
          <a:p>
            <a:pPr lvl="1">
              <a:buClr>
                <a:schemeClr val="accent2"/>
              </a:buClr>
            </a:pPr>
            <a:endParaRPr lang="en-US" sz="2800" dirty="0">
              <a:latin typeface="Century Gothic" panose="020B0502020202020204" pitchFamily="34" charset="0"/>
            </a:endParaRPr>
          </a:p>
        </p:txBody>
      </p:sp>
      <p:grpSp>
        <p:nvGrpSpPr>
          <p:cNvPr id="12" name="Group 11"/>
          <p:cNvGrpSpPr/>
          <p:nvPr/>
        </p:nvGrpSpPr>
        <p:grpSpPr>
          <a:xfrm>
            <a:off x="194552" y="2789354"/>
            <a:ext cx="6543983" cy="3632222"/>
            <a:chOff x="194552" y="2789354"/>
            <a:chExt cx="6543983" cy="3632222"/>
          </a:xfrm>
        </p:grpSpPr>
        <p:pic>
          <p:nvPicPr>
            <p:cNvPr id="2052" name="Picture 4" descr="C:\Users\vvijayar\AppData\Local\Temp\SNAGHTMLb8bfc607.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52" y="3158686"/>
              <a:ext cx="4777246" cy="32628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62524" y="2789354"/>
              <a:ext cx="3276011" cy="369332"/>
            </a:xfrm>
            <a:prstGeom prst="rect">
              <a:avLst/>
            </a:prstGeom>
            <a:solidFill>
              <a:schemeClr val="bg1"/>
            </a:solidFill>
          </p:spPr>
          <p:txBody>
            <a:bodyPr wrap="square" rtlCol="0">
              <a:spAutoFit/>
            </a:bodyPr>
            <a:lstStyle/>
            <a:p>
              <a:r>
                <a:rPr lang="en-US" dirty="0">
                  <a:latin typeface="Century Gothic" panose="020B0502020202020204" pitchFamily="34" charset="0"/>
                </a:rPr>
                <a:t>Reinstated /  Dual Member</a:t>
              </a:r>
            </a:p>
          </p:txBody>
        </p:sp>
      </p:grpSp>
      <p:sp>
        <p:nvSpPr>
          <p:cNvPr id="13" name="Footer Placeholder 13">
            <a:extLst>
              <a:ext uri="{FF2B5EF4-FFF2-40B4-BE49-F238E27FC236}">
                <a16:creationId xmlns:a16="http://schemas.microsoft.com/office/drawing/2014/main" id="{5EA662BA-4F5A-1646-8D31-B0DB59926E1A}"/>
              </a:ext>
            </a:extLst>
          </p:cNvPr>
          <p:cNvSpPr txBox="1">
            <a:spLocks/>
          </p:cNvSpPr>
          <p:nvPr/>
        </p:nvSpPr>
        <p:spPr>
          <a:xfrm>
            <a:off x="360443" y="6492874"/>
            <a:ext cx="421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rPr>
              <a:t>Toastmasters Club Central Training</a:t>
            </a:r>
          </a:p>
        </p:txBody>
      </p:sp>
      <p:sp>
        <p:nvSpPr>
          <p:cNvPr id="14" name="Slide Number Placeholder 13">
            <a:extLst>
              <a:ext uri="{FF2B5EF4-FFF2-40B4-BE49-F238E27FC236}">
                <a16:creationId xmlns:a16="http://schemas.microsoft.com/office/drawing/2014/main" id="{71BBA52D-2243-7643-8EA4-6ECB07759D55}"/>
              </a:ext>
            </a:extLst>
          </p:cNvPr>
          <p:cNvSpPr txBox="1">
            <a:spLocks/>
          </p:cNvSpPr>
          <p:nvPr/>
        </p:nvSpPr>
        <p:spPr>
          <a:xfrm>
            <a:off x="34979"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607480-12F5-4E75-BE5E-5520A30F7643}" type="slidenum">
              <a:rPr lang="en-US" sz="1600" smtClean="0">
                <a:solidFill>
                  <a:schemeClr val="bg1"/>
                </a:solidFill>
              </a:rPr>
              <a:pPr/>
              <a:t>9</a:t>
            </a:fld>
            <a:endParaRPr lang="en-US" sz="1600" dirty="0">
              <a:solidFill>
                <a:schemeClr val="bg1"/>
              </a:solidFill>
            </a:endParaRPr>
          </a:p>
        </p:txBody>
      </p:sp>
    </p:spTree>
    <p:extLst>
      <p:ext uri="{BB962C8B-B14F-4D97-AF65-F5344CB8AC3E}">
        <p14:creationId xmlns:p14="http://schemas.microsoft.com/office/powerpoint/2010/main" val="6865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M-Blue">
  <a:themeElements>
    <a:clrScheme name="Custom 42">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D9E5EE"/>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M-Blue" id="{76C0E52F-F998-4D7D-9F78-8737245758F4}" vid="{69B6AC1F-73A4-4CFA-878A-792DF4A75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TM-Blue</Template>
  <TotalTime>1121</TotalTime>
  <Words>3829</Words>
  <Application>Microsoft Office PowerPoint</Application>
  <PresentationFormat>On-screen Show (4:3)</PresentationFormat>
  <Paragraphs>540</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Calibri</vt:lpstr>
      <vt:lpstr>Century Gothic</vt:lpstr>
      <vt:lpstr>Lucida Grande</vt:lpstr>
      <vt:lpstr>Webdings</vt:lpstr>
      <vt:lpstr>Wingdings</vt:lpstr>
      <vt:lpstr>TM-Blue</vt:lpstr>
      <vt:lpstr>Your Role Revolves around this…. Welcome to “Club Central”</vt:lpstr>
      <vt:lpstr>PowerPoint Presentation</vt:lpstr>
      <vt:lpstr>PowerPoint Presentation</vt:lpstr>
      <vt:lpstr>Toastmasters International Website</vt:lpstr>
      <vt:lpstr>Login to Club Central </vt:lpstr>
      <vt:lpstr>Select Club to Administer</vt:lpstr>
      <vt:lpstr>Club Central Home Page</vt:lpstr>
      <vt:lpstr>Club Central Home Page</vt:lpstr>
      <vt:lpstr>Add Member – Dual / Reinstated </vt:lpstr>
      <vt:lpstr>Add Member - New</vt:lpstr>
      <vt:lpstr>Club Central Home Page</vt:lpstr>
      <vt:lpstr>Submit Membership Payment</vt:lpstr>
      <vt:lpstr>Review Membership Payment</vt:lpstr>
      <vt:lpstr>Club Central Home Page</vt:lpstr>
      <vt:lpstr>Submit Education Awards</vt:lpstr>
      <vt:lpstr>Club Central Home Page</vt:lpstr>
      <vt:lpstr>Download Club Roster</vt:lpstr>
      <vt:lpstr>Club Central Home Page</vt:lpstr>
      <vt:lpstr>PowerPoint Presentation</vt:lpstr>
      <vt:lpstr>Club Central Home Page</vt:lpstr>
      <vt:lpstr>Club Central Home Page</vt:lpstr>
      <vt:lpstr>Club Central Home Page</vt:lpstr>
      <vt:lpstr>Club Central Home Page</vt:lpstr>
      <vt:lpstr>PowerPoint Presentation</vt:lpstr>
      <vt:lpstr>Club Central Home Page</vt:lpstr>
      <vt:lpstr>Club Achievements</vt:lpstr>
      <vt:lpstr>Club Central Home Page</vt:lpstr>
      <vt:lpstr>Eligibility Assistant</vt:lpstr>
      <vt:lpstr>Club Central Home Page</vt:lpstr>
      <vt:lpstr>Toastmasters International Website</vt:lpstr>
      <vt:lpstr>Club Contact and Meeting Location/  Find My Club</vt:lpstr>
      <vt:lpstr>Club Central Home Page</vt:lpstr>
      <vt:lpstr>PowerPoint Presentation</vt:lpstr>
      <vt:lpstr>PowerPoint Presentation</vt:lpstr>
      <vt:lpstr> Frequently Asked Questions</vt:lpstr>
      <vt:lpstr>Toastmasters FAQ</vt:lpstr>
      <vt:lpstr>Frequently Asked Questions</vt:lpstr>
      <vt:lpstr>Frequently Asked Questions</vt:lpstr>
      <vt:lpstr>Frequently Asked Questions</vt:lpstr>
      <vt:lpstr>Toastmasters FAQ</vt:lpstr>
      <vt:lpstr>Club Business FAQ</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Toastmasters Club Central Training</dc:title>
  <dc:creator>veena;Tracy Fletcher-Bowman</dc:creator>
  <cp:keywords>Officer Training</cp:keywords>
  <cp:lastModifiedBy>Tracy Fletcher-Bowman</cp:lastModifiedBy>
  <cp:revision>175</cp:revision>
  <dcterms:created xsi:type="dcterms:W3CDTF">2019-01-03T04:05:34Z</dcterms:created>
  <dcterms:modified xsi:type="dcterms:W3CDTF">2019-01-09T22:08:48Z</dcterms:modified>
  <cp:category>Toastmasters, Training</cp:category>
</cp:coreProperties>
</file>