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  <p:sldMasterId id="2147483674" r:id="rId2"/>
  </p:sldMasterIdLst>
  <p:sldIdLst>
    <p:sldId id="256" r:id="rId3"/>
    <p:sldId id="257" r:id="rId4"/>
    <p:sldId id="258" r:id="rId5"/>
    <p:sldId id="260" r:id="rId6"/>
    <p:sldId id="293" r:id="rId7"/>
    <p:sldId id="263" r:id="rId8"/>
    <p:sldId id="287" r:id="rId9"/>
    <p:sldId id="264" r:id="rId10"/>
    <p:sldId id="295" r:id="rId11"/>
    <p:sldId id="297" r:id="rId12"/>
    <p:sldId id="298" r:id="rId13"/>
    <p:sldId id="300" r:id="rId14"/>
    <p:sldId id="299" r:id="rId15"/>
    <p:sldId id="301" r:id="rId16"/>
    <p:sldId id="302" r:id="rId17"/>
    <p:sldId id="303" r:id="rId18"/>
    <p:sldId id="304" r:id="rId19"/>
    <p:sldId id="307" r:id="rId20"/>
    <p:sldId id="305" r:id="rId21"/>
    <p:sldId id="306" r:id="rId22"/>
    <p:sldId id="308" r:id="rId23"/>
    <p:sldId id="309" r:id="rId24"/>
    <p:sldId id="310" r:id="rId25"/>
    <p:sldId id="311" r:id="rId26"/>
    <p:sldId id="312" r:id="rId27"/>
    <p:sldId id="313" r:id="rId28"/>
    <p:sldId id="314" r:id="rId29"/>
    <p:sldId id="296" r:id="rId30"/>
    <p:sldId id="269" r:id="rId31"/>
    <p:sldId id="271" r:id="rId32"/>
    <p:sldId id="294" r:id="rId33"/>
  </p:sldIdLst>
  <p:sldSz cx="9144000" cy="6858000" type="screen4x3"/>
  <p:notesSz cx="6858000" cy="9144000"/>
  <p:custDataLst>
    <p:tags r:id="rId34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984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078"/>
    <p:restoredTop sz="94663"/>
  </p:normalViewPr>
  <p:slideViewPr>
    <p:cSldViewPr showGuides="1">
      <p:cViewPr>
        <p:scale>
          <a:sx n="80" d="100"/>
          <a:sy n="80" d="100"/>
        </p:scale>
        <p:origin x="1363" y="82"/>
      </p:cViewPr>
      <p:guideLst>
        <p:guide orient="horz" pos="3984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tags" Target="tags/tag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ebdings" charset="0"/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FD9C198E-459B-B24A-AA1B-F432CA553EB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ut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558C8DD-778E-914F-8B3E-6D9F1CDFDDA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644131"/>
      </p:ext>
    </p:extLst>
  </p:cSld>
  <p:clrMapOvr>
    <a:masterClrMapping/>
  </p:clrMapOvr>
  <p:transition>
    <p:cut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6638"/>
            <a:ext cx="2057400" cy="49069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36638"/>
            <a:ext cx="6019800" cy="49069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FB1A066-050B-7345-8FF0-FC601E0CA00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538034"/>
      </p:ext>
    </p:extLst>
  </p:cSld>
  <p:clrMapOvr>
    <a:masterClrMapping/>
  </p:clrMapOvr>
  <p:transition>
    <p:cut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60A8E94-7361-C645-955A-400020F43F0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1364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E736688-FF7B-BB49-92BB-DCAABE57151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1241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B474449-092E-8B4C-9EE4-84A0AAA72C1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9474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B0D319A-F166-5E47-9F31-C5684FE2745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1373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4A9801B-124F-CC49-B75E-CB839D3E639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5044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F20E955-51B0-4B4B-B098-647252550E1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226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194C6C0-D5B7-F846-BE2D-FEDDAA218AF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2299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FD43A4D-A8D7-004B-A3DE-03352E60357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996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85428ED-55AD-3549-B308-B16F2385B94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921948"/>
      </p:ext>
    </p:extLst>
  </p:cSld>
  <p:clrMapOvr>
    <a:masterClrMapping/>
  </p:clrMapOvr>
  <p:transition>
    <p:cut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755E98A-B30E-8847-BBEC-09431774DFD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6095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2A05E7A-3253-CF40-9E2E-30621E8F28B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0296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C105F3D-1BFC-A54B-B708-411C8BB0595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2096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FA15E89-E06A-F446-9FA3-9E3B36C1983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092205"/>
      </p:ext>
    </p:extLst>
  </p:cSld>
  <p:clrMapOvr>
    <a:masterClrMapping/>
  </p:clrMapOvr>
  <p:transition>
    <p:cut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362200"/>
            <a:ext cx="4038600" cy="3581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362200"/>
            <a:ext cx="4038600" cy="3581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06D0027-A891-4C4F-82F0-CE4094D8CAB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743962"/>
      </p:ext>
    </p:extLst>
  </p:cSld>
  <p:clrMapOvr>
    <a:masterClrMapping/>
  </p:clrMapOvr>
  <p:transition>
    <p:cut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14A7E19-704F-8843-A5DC-7C3DD62224F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183426"/>
      </p:ext>
    </p:extLst>
  </p:cSld>
  <p:clrMapOvr>
    <a:masterClrMapping/>
  </p:clrMapOvr>
  <p:transition>
    <p:cut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2BEE49C-A640-DF47-981F-3DDD420CAE4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457285"/>
      </p:ext>
    </p:extLst>
  </p:cSld>
  <p:clrMapOvr>
    <a:masterClrMapping/>
  </p:clrMapOvr>
  <p:transition>
    <p:cut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06ED907-936B-E54D-8876-E0E5A62E85D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104798"/>
      </p:ext>
    </p:extLst>
  </p:cSld>
  <p:clrMapOvr>
    <a:masterClrMapping/>
  </p:clrMapOvr>
  <p:transition>
    <p:cut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E0889B6-61F5-E844-B441-7637745877E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435854"/>
      </p:ext>
    </p:extLst>
  </p:cSld>
  <p:clrMapOvr>
    <a:masterClrMapping/>
  </p:clrMapOvr>
  <p:transition>
    <p:cut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78385B0-CDC3-AF48-B575-C235AB7BE07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775665"/>
      </p:ext>
    </p:extLst>
  </p:cSld>
  <p:clrMapOvr>
    <a:masterClrMapping/>
  </p:clrMapOvr>
  <p:transition>
    <p:cut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036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362200"/>
            <a:ext cx="82296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29400" y="60960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884E927-480A-184C-A2D5-31BA1A169A5F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ransition>
    <p:cut/>
  </p:transition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ヒラギノ角ゴ Pro W3" charset="0"/>
          <a:cs typeface="ヒラギノ角ゴ Pro W3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ヒラギノ角ゴ Pro W3" charset="0"/>
          <a:cs typeface="ヒラギノ角ゴ Pro W3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ヒラギノ角ゴ Pro W3" charset="0"/>
          <a:cs typeface="ヒラギノ角ゴ Pro W3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ヒラギノ角ゴ Pro W3" charset="0"/>
          <a:cs typeface="ヒラギノ角ゴ Pro W3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ヒラギノ角ゴ Pro W3" charset="0"/>
          <a:cs typeface="ヒラギノ角ゴ Pro W3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ヒラギノ角ゴ Pro W3" charset="0"/>
          <a:cs typeface="ヒラギノ角ゴ Pro W3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ヒラギノ角ゴ Pro W3" charset="0"/>
          <a:cs typeface="ヒラギノ角ゴ Pro W3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ヒラギノ角ゴ Pro W3" charset="0"/>
          <a:cs typeface="ヒラギノ角ゴ Pro W3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ebdings" charset="0"/>
        <a:buChar char="4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charset="0"/>
        <a:buChar char="§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01980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/>
            </a:lvl1pPr>
          </a:lstStyle>
          <a:p>
            <a:fld id="{851B99A5-A8B2-D343-9203-0633F7FEC935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toastmasters.org/1111_dcp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toastmasters.org/1111_dcp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www.toastmasters.org/1111_dcp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ww.toastmasters.org/1111_dcp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www.toastmasters.org/1111_dcp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www.toastmasters.org/1111_dcp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www.toastmasters.org/1111_dcp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www.toastmasters.org/1111_dcp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www.toastmasters.org/1111_dcp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www.toastmasters.org/1111_dcp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www.toastmasters.org/1111_dcp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s://www.toastmasters.org/1111_dcp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s://www.toastmasters.org/1111_dcp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s://www.toastmasters.org/1111_dcp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s://www.toastmasters.org/1111_dcp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s://www.toastmasters.org/1111_dcp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s://www.toastmasters.org/1111_dcp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https://www.toastmasters.org/1111_dcp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https://www.toastmasters.org/1471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mailto:joey.waldrop@district39.org" TargetMode="External"/><Relationship Id="rId2" Type="http://schemas.openxmlformats.org/officeDocument/2006/relationships/hyperlink" Target="mailto:wes.johnson@district39.org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toastmasters.org/1471" TargetMode="External"/><Relationship Id="rId5" Type="http://schemas.openxmlformats.org/officeDocument/2006/relationships/hyperlink" Target="https://www.toastmasters.org/1111_dcp" TargetMode="External"/><Relationship Id="rId4" Type="http://schemas.openxmlformats.org/officeDocument/2006/relationships/hyperlink" Target="https://www.toastmasters.org/290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oastmasters.org/290" TargetMode="Externa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oastmasters.org/1111_dcp" TargetMode="Externa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oastmasters.org/1111_dcp" TargetMode="Externa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oastmasters.org/1111_dcp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toastmasters.org/1111_dcp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942042"/>
            <a:ext cx="7772400" cy="14700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Club Officer</a:t>
            </a:r>
            <a:br>
              <a:rPr lang="en-US" dirty="0"/>
            </a:br>
            <a:r>
              <a:rPr lang="en-US" sz="4800" dirty="0"/>
              <a:t>TRAINING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8600" y="3625850"/>
            <a:ext cx="8534400" cy="1752600"/>
          </a:xfrm>
        </p:spPr>
        <p:txBody>
          <a:bodyPr/>
          <a:lstStyle/>
          <a:p>
            <a:r>
              <a:rPr lang="en-US" spc="-80" dirty="0">
                <a:solidFill>
                  <a:schemeClr val="accent1"/>
                </a:solidFill>
              </a:rPr>
              <a:t>Distinguished Club Program (DCP) </a:t>
            </a:r>
          </a:p>
          <a:p>
            <a:r>
              <a:rPr lang="en-US" spc="-80" dirty="0">
                <a:solidFill>
                  <a:schemeClr val="accent1"/>
                </a:solidFill>
              </a:rPr>
              <a:t>&amp;</a:t>
            </a:r>
          </a:p>
          <a:p>
            <a:r>
              <a:rPr lang="en-US" spc="-80" dirty="0">
                <a:solidFill>
                  <a:schemeClr val="accent1"/>
                </a:solidFill>
              </a:rPr>
              <a:t>Club Success Plan (CSP)</a:t>
            </a:r>
          </a:p>
          <a:p>
            <a:endParaRPr lang="en-US" sz="1000" spc="-80" dirty="0">
              <a:solidFill>
                <a:schemeClr val="accent1"/>
              </a:solidFill>
            </a:endParaRPr>
          </a:p>
          <a:p>
            <a:r>
              <a:rPr lang="en-US" sz="2800" spc="-80" dirty="0">
                <a:solidFill>
                  <a:schemeClr val="accent1"/>
                </a:solidFill>
              </a:rPr>
              <a:t>Wes Johnson, DTM,IPDD &amp; Joey Waldrop, DTM, PDG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6200" y="6553200"/>
            <a:ext cx="838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</a:rPr>
              <a:t>206FP</a:t>
            </a:r>
          </a:p>
        </p:txBody>
      </p:sp>
    </p:spTree>
  </p:cSld>
  <p:clrMapOvr>
    <a:masterClrMapping/>
  </p:clrMapOvr>
  <p:transition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chemeClr val="accent3"/>
                </a:solidFill>
              </a:rPr>
              <a:t>Club Success Plan – Page 1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458200" y="6172200"/>
            <a:ext cx="457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>
                <a:solidFill>
                  <a:srgbClr val="800000"/>
                </a:solidFill>
              </a:rPr>
              <a:t>21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7D76E81-418F-D24C-99B4-E0977790F314}"/>
              </a:ext>
            </a:extLst>
          </p:cNvPr>
          <p:cNvSpPr/>
          <p:nvPr/>
        </p:nvSpPr>
        <p:spPr>
          <a:xfrm>
            <a:off x="5529257" y="5955268"/>
            <a:ext cx="29289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2"/>
              </a:rPr>
              <a:t>toastmasters.org/1111_dcp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7C50F94-61CE-B14A-892A-5CB712F4AF53}"/>
              </a:ext>
            </a:extLst>
          </p:cNvPr>
          <p:cNvSpPr/>
          <p:nvPr/>
        </p:nvSpPr>
        <p:spPr>
          <a:xfrm>
            <a:off x="228600" y="5955268"/>
            <a:ext cx="5410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Distinguished Club Program &amp; Club Success Plan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F439617-8D22-5F42-98CC-E84AF5433376}"/>
              </a:ext>
            </a:extLst>
          </p:cNvPr>
          <p:cNvSpPr txBox="1"/>
          <p:nvPr/>
        </p:nvSpPr>
        <p:spPr>
          <a:xfrm>
            <a:off x="5334000" y="1895207"/>
            <a:ext cx="3666388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18 pages</a:t>
            </a:r>
          </a:p>
          <a:p>
            <a:r>
              <a:rPr lang="en-US" dirty="0">
                <a:sym typeface="Wingdings" panose="05000000000000000000" pitchFamily="2" charset="2"/>
              </a:rPr>
              <a:t></a:t>
            </a:r>
            <a:r>
              <a:rPr lang="en-US" dirty="0"/>
              <a:t> 1 - 3) Who we are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      4) Qualifying Requirement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      5) State of your club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 6 - 8) Education Action Plan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 9 -11) Membership Goals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12-14) Training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15-17) Administration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     18) Commitment Signatures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15A30B6-C608-4B3B-B1F8-FB85811C6F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333" y="799342"/>
            <a:ext cx="4331737" cy="5054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282532"/>
      </p:ext>
    </p:extLst>
  </p:cSld>
  <p:clrMapOvr>
    <a:masterClrMapping/>
  </p:clrMapOvr>
  <p:transition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chemeClr val="accent3"/>
                </a:solidFill>
              </a:rPr>
              <a:t>Club Success Plan – Page 2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458200" y="6172200"/>
            <a:ext cx="457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>
                <a:solidFill>
                  <a:srgbClr val="800000"/>
                </a:solidFill>
              </a:rPr>
              <a:t>21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7D76E81-418F-D24C-99B4-E0977790F314}"/>
              </a:ext>
            </a:extLst>
          </p:cNvPr>
          <p:cNvSpPr/>
          <p:nvPr/>
        </p:nvSpPr>
        <p:spPr>
          <a:xfrm>
            <a:off x="5529257" y="5955268"/>
            <a:ext cx="29289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2"/>
              </a:rPr>
              <a:t>toastmasters.org/1111_dcp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7C50F94-61CE-B14A-892A-5CB712F4AF53}"/>
              </a:ext>
            </a:extLst>
          </p:cNvPr>
          <p:cNvSpPr/>
          <p:nvPr/>
        </p:nvSpPr>
        <p:spPr>
          <a:xfrm>
            <a:off x="228600" y="5955268"/>
            <a:ext cx="5410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Distinguished Club Program &amp; Club Success Plan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F439617-8D22-5F42-98CC-E84AF5433376}"/>
              </a:ext>
            </a:extLst>
          </p:cNvPr>
          <p:cNvSpPr txBox="1"/>
          <p:nvPr/>
        </p:nvSpPr>
        <p:spPr>
          <a:xfrm>
            <a:off x="5334000" y="1895207"/>
            <a:ext cx="3666388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18 pages</a:t>
            </a:r>
          </a:p>
          <a:p>
            <a:r>
              <a:rPr lang="en-US" dirty="0">
                <a:sym typeface="Wingdings" panose="05000000000000000000" pitchFamily="2" charset="2"/>
              </a:rPr>
              <a:t></a:t>
            </a:r>
            <a:r>
              <a:rPr lang="en-US" dirty="0"/>
              <a:t> 1 - 3) Who we are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      4) Qualifying Requirement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      5) State of your club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 6 - 8) Education Action Plan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 9 -11) Membership Goals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12-14) Training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15-17) Administration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     18) Commitment Signatures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199CC77-5892-49FA-827E-CF2EA42B6C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865108"/>
            <a:ext cx="4343400" cy="4922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368890"/>
      </p:ext>
    </p:extLst>
  </p:cSld>
  <p:clrMapOvr>
    <a:masterClrMapping/>
  </p:clrMapOvr>
  <p:transition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chemeClr val="accent3"/>
                </a:solidFill>
              </a:rPr>
              <a:t>Club Success Plan – Page 2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458200" y="6172200"/>
            <a:ext cx="457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>
                <a:solidFill>
                  <a:srgbClr val="800000"/>
                </a:solidFill>
              </a:rPr>
              <a:t>21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7D76E81-418F-D24C-99B4-E0977790F314}"/>
              </a:ext>
            </a:extLst>
          </p:cNvPr>
          <p:cNvSpPr/>
          <p:nvPr/>
        </p:nvSpPr>
        <p:spPr>
          <a:xfrm>
            <a:off x="5529257" y="5955268"/>
            <a:ext cx="29289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2"/>
              </a:rPr>
              <a:t>toastmasters.org/1111_dcp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7C50F94-61CE-B14A-892A-5CB712F4AF53}"/>
              </a:ext>
            </a:extLst>
          </p:cNvPr>
          <p:cNvSpPr/>
          <p:nvPr/>
        </p:nvSpPr>
        <p:spPr>
          <a:xfrm>
            <a:off x="228600" y="5955268"/>
            <a:ext cx="5410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Distinguished Club Program &amp; Club Success Plan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F439617-8D22-5F42-98CC-E84AF5433376}"/>
              </a:ext>
            </a:extLst>
          </p:cNvPr>
          <p:cNvSpPr txBox="1"/>
          <p:nvPr/>
        </p:nvSpPr>
        <p:spPr>
          <a:xfrm>
            <a:off x="5334000" y="1895207"/>
            <a:ext cx="3666388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18 pages</a:t>
            </a:r>
          </a:p>
          <a:p>
            <a:r>
              <a:rPr lang="en-US" dirty="0">
                <a:sym typeface="Wingdings" panose="05000000000000000000" pitchFamily="2" charset="2"/>
              </a:rPr>
              <a:t> </a:t>
            </a:r>
            <a:r>
              <a:rPr lang="en-US" dirty="0"/>
              <a:t>1 - 3) Who we are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      4) Qualifying Requirement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      5) State of your club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 6 - 8) Education Action Plan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 9 -11) Membership Goals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12-14) Training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15-17) Administration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     18) Commitment Signatures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B0D90E2-8CA1-456A-9351-B5BE416699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811251"/>
            <a:ext cx="4213599" cy="5030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865809"/>
      </p:ext>
    </p:extLst>
  </p:cSld>
  <p:clrMapOvr>
    <a:masterClrMapping/>
  </p:clrMapOvr>
  <p:transition>
    <p:cu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chemeClr val="accent3"/>
                </a:solidFill>
              </a:rPr>
              <a:t>Club Success Plan – Page 3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458200" y="6172200"/>
            <a:ext cx="457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>
                <a:solidFill>
                  <a:srgbClr val="800000"/>
                </a:solidFill>
              </a:rPr>
              <a:t>21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7D76E81-418F-D24C-99B4-E0977790F314}"/>
              </a:ext>
            </a:extLst>
          </p:cNvPr>
          <p:cNvSpPr/>
          <p:nvPr/>
        </p:nvSpPr>
        <p:spPr>
          <a:xfrm>
            <a:off x="5529257" y="5955268"/>
            <a:ext cx="29289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2"/>
              </a:rPr>
              <a:t>toastmasters.org/1111_dcp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7C50F94-61CE-B14A-892A-5CB712F4AF53}"/>
              </a:ext>
            </a:extLst>
          </p:cNvPr>
          <p:cNvSpPr/>
          <p:nvPr/>
        </p:nvSpPr>
        <p:spPr>
          <a:xfrm>
            <a:off x="228600" y="5955268"/>
            <a:ext cx="5410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Distinguished Club Program &amp; Club Success Plan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F439617-8D22-5F42-98CC-E84AF5433376}"/>
              </a:ext>
            </a:extLst>
          </p:cNvPr>
          <p:cNvSpPr txBox="1"/>
          <p:nvPr/>
        </p:nvSpPr>
        <p:spPr>
          <a:xfrm>
            <a:off x="5334000" y="1895207"/>
            <a:ext cx="3666388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18 pages</a:t>
            </a:r>
          </a:p>
          <a:p>
            <a:r>
              <a:rPr lang="en-US" dirty="0">
                <a:sym typeface="Wingdings" panose="05000000000000000000" pitchFamily="2" charset="2"/>
              </a:rPr>
              <a:t> </a:t>
            </a:r>
            <a:r>
              <a:rPr lang="en-US" dirty="0"/>
              <a:t>1 - 3) Who we are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      4) Qualifying Requirement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      5) State of your club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 6 - 8) Education Action Plan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 9 -11) Membership Goals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12-14) Training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15-17) Administration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     18) Commitment Signatures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5D13219-AB8B-433B-BCFF-1BC70D2ADF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00" y="867805"/>
            <a:ext cx="4467186" cy="5087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610624"/>
      </p:ext>
    </p:extLst>
  </p:cSld>
  <p:clrMapOvr>
    <a:masterClrMapping/>
  </p:clrMapOvr>
  <p:transition>
    <p:cut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chemeClr val="accent3"/>
                </a:solidFill>
              </a:rPr>
              <a:t>Club Success Plan – Page 3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458200" y="6172200"/>
            <a:ext cx="457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>
                <a:solidFill>
                  <a:srgbClr val="800000"/>
                </a:solidFill>
              </a:rPr>
              <a:t>21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7D76E81-418F-D24C-99B4-E0977790F314}"/>
              </a:ext>
            </a:extLst>
          </p:cNvPr>
          <p:cNvSpPr/>
          <p:nvPr/>
        </p:nvSpPr>
        <p:spPr>
          <a:xfrm>
            <a:off x="5529257" y="5955268"/>
            <a:ext cx="29289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2"/>
              </a:rPr>
              <a:t>toastmasters.org/1111_dcp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7C50F94-61CE-B14A-892A-5CB712F4AF53}"/>
              </a:ext>
            </a:extLst>
          </p:cNvPr>
          <p:cNvSpPr/>
          <p:nvPr/>
        </p:nvSpPr>
        <p:spPr>
          <a:xfrm>
            <a:off x="228600" y="5955268"/>
            <a:ext cx="5410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Distinguished Club Program &amp; Club Success Plan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F439617-8D22-5F42-98CC-E84AF5433376}"/>
              </a:ext>
            </a:extLst>
          </p:cNvPr>
          <p:cNvSpPr txBox="1"/>
          <p:nvPr/>
        </p:nvSpPr>
        <p:spPr>
          <a:xfrm>
            <a:off x="5334000" y="1895207"/>
            <a:ext cx="3666388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18 pages</a:t>
            </a:r>
          </a:p>
          <a:p>
            <a:r>
              <a:rPr lang="en-US" dirty="0">
                <a:sym typeface="Wingdings" panose="05000000000000000000" pitchFamily="2" charset="2"/>
              </a:rPr>
              <a:t> </a:t>
            </a:r>
            <a:r>
              <a:rPr lang="en-US" dirty="0"/>
              <a:t>1 - 3) Who we are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      4) Qualifying Requirement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      5) State of your club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 6 - 8) Education Action Plan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 9 -11) Membership Goals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12-14) Training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15-17) Administration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     18) Commitment Signatures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19AF94D-8B48-480D-9E1D-8B8F717921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337" y="827314"/>
            <a:ext cx="4434664" cy="5127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6203293"/>
      </p:ext>
    </p:extLst>
  </p:cSld>
  <p:clrMapOvr>
    <a:masterClrMapping/>
  </p:clrMapOvr>
  <p:transition>
    <p:cut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chemeClr val="accent3"/>
                </a:solidFill>
              </a:rPr>
              <a:t>Club Success Plan – Page 4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458200" y="6172200"/>
            <a:ext cx="457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>
                <a:solidFill>
                  <a:srgbClr val="800000"/>
                </a:solidFill>
              </a:rPr>
              <a:t>21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7D76E81-418F-D24C-99B4-E0977790F314}"/>
              </a:ext>
            </a:extLst>
          </p:cNvPr>
          <p:cNvSpPr/>
          <p:nvPr/>
        </p:nvSpPr>
        <p:spPr>
          <a:xfrm>
            <a:off x="5529257" y="5955268"/>
            <a:ext cx="29289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2"/>
              </a:rPr>
              <a:t>toastmasters.org/1111_dcp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7C50F94-61CE-B14A-892A-5CB712F4AF53}"/>
              </a:ext>
            </a:extLst>
          </p:cNvPr>
          <p:cNvSpPr/>
          <p:nvPr/>
        </p:nvSpPr>
        <p:spPr>
          <a:xfrm>
            <a:off x="228600" y="5955268"/>
            <a:ext cx="5410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Distinguished Club Program &amp; Club Success Plan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F439617-8D22-5F42-98CC-E84AF5433376}"/>
              </a:ext>
            </a:extLst>
          </p:cNvPr>
          <p:cNvSpPr txBox="1"/>
          <p:nvPr/>
        </p:nvSpPr>
        <p:spPr>
          <a:xfrm>
            <a:off x="5334000" y="1895207"/>
            <a:ext cx="3666388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18 pages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1 - 3) Who we are</a:t>
            </a:r>
          </a:p>
          <a:p>
            <a:r>
              <a:rPr lang="en-US" dirty="0">
                <a:sym typeface="Wingdings" panose="05000000000000000000" pitchFamily="2" charset="2"/>
              </a:rPr>
              <a:t></a:t>
            </a:r>
            <a:r>
              <a:rPr lang="en-US" dirty="0"/>
              <a:t>      4) Qualifying Requirement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      5) State of your club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 6 - 8) Education Action Plan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 9 -11) Membership Goals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12-14) Training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15-17) Administration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     18) Commitment Signatures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6150D46-6C43-43CD-8006-9E5500D5B9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700" y="1284000"/>
            <a:ext cx="4953000" cy="429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613650"/>
      </p:ext>
    </p:extLst>
  </p:cSld>
  <p:clrMapOvr>
    <a:masterClrMapping/>
  </p:clrMapOvr>
  <p:transition>
    <p:cut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chemeClr val="accent3"/>
                </a:solidFill>
              </a:rPr>
              <a:t>Club Success Plan – Page 4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458200" y="6172200"/>
            <a:ext cx="457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>
                <a:solidFill>
                  <a:srgbClr val="800000"/>
                </a:solidFill>
              </a:rPr>
              <a:t>21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7D76E81-418F-D24C-99B4-E0977790F314}"/>
              </a:ext>
            </a:extLst>
          </p:cNvPr>
          <p:cNvSpPr/>
          <p:nvPr/>
        </p:nvSpPr>
        <p:spPr>
          <a:xfrm>
            <a:off x="5529257" y="5955268"/>
            <a:ext cx="29289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2"/>
              </a:rPr>
              <a:t>toastmasters.org/1111_dcp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7C50F94-61CE-B14A-892A-5CB712F4AF53}"/>
              </a:ext>
            </a:extLst>
          </p:cNvPr>
          <p:cNvSpPr/>
          <p:nvPr/>
        </p:nvSpPr>
        <p:spPr>
          <a:xfrm>
            <a:off x="228600" y="5955268"/>
            <a:ext cx="5410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Distinguished Club Program &amp; Club Success Plan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F439617-8D22-5F42-98CC-E84AF5433376}"/>
              </a:ext>
            </a:extLst>
          </p:cNvPr>
          <p:cNvSpPr txBox="1"/>
          <p:nvPr/>
        </p:nvSpPr>
        <p:spPr>
          <a:xfrm>
            <a:off x="5334000" y="1895207"/>
            <a:ext cx="3666388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18 pages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1 - 3) Who we are</a:t>
            </a:r>
          </a:p>
          <a:p>
            <a:r>
              <a:rPr lang="en-US" dirty="0">
                <a:sym typeface="Wingdings" panose="05000000000000000000" pitchFamily="2" charset="2"/>
              </a:rPr>
              <a:t></a:t>
            </a:r>
            <a:r>
              <a:rPr lang="en-US" dirty="0"/>
              <a:t>      4) Qualifying Requirement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      5) State of your club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 6 - 8) Education Action Plan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 9 -11) Membership Goals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12-14) Training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15-17) Administration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     18) Commitment Signatures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6167351-1851-4EC4-A5EF-E2AAE67E75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480" y="1195387"/>
            <a:ext cx="4946319" cy="4545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872843"/>
      </p:ext>
    </p:extLst>
  </p:cSld>
  <p:clrMapOvr>
    <a:masterClrMapping/>
  </p:clrMapOvr>
  <p:transition>
    <p:cut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chemeClr val="accent3"/>
                </a:solidFill>
              </a:rPr>
              <a:t>Club Success Plan – Page 5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458200" y="6172200"/>
            <a:ext cx="457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>
                <a:solidFill>
                  <a:srgbClr val="800000"/>
                </a:solidFill>
              </a:rPr>
              <a:t>21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7D76E81-418F-D24C-99B4-E0977790F314}"/>
              </a:ext>
            </a:extLst>
          </p:cNvPr>
          <p:cNvSpPr/>
          <p:nvPr/>
        </p:nvSpPr>
        <p:spPr>
          <a:xfrm>
            <a:off x="5529257" y="5955268"/>
            <a:ext cx="29289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2"/>
              </a:rPr>
              <a:t>toastmasters.org/1111_dcp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7C50F94-61CE-B14A-892A-5CB712F4AF53}"/>
              </a:ext>
            </a:extLst>
          </p:cNvPr>
          <p:cNvSpPr/>
          <p:nvPr/>
        </p:nvSpPr>
        <p:spPr>
          <a:xfrm>
            <a:off x="228600" y="5955268"/>
            <a:ext cx="5410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Distinguished Club Program &amp; Club Success Plan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F439617-8D22-5F42-98CC-E84AF5433376}"/>
              </a:ext>
            </a:extLst>
          </p:cNvPr>
          <p:cNvSpPr txBox="1"/>
          <p:nvPr/>
        </p:nvSpPr>
        <p:spPr>
          <a:xfrm>
            <a:off x="5334000" y="1895207"/>
            <a:ext cx="3666388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18 pages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1 - 3) Who we are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      4) Qualifying Requirement</a:t>
            </a:r>
          </a:p>
          <a:p>
            <a:r>
              <a:rPr lang="en-US" dirty="0">
                <a:sym typeface="Wingdings" panose="05000000000000000000" pitchFamily="2" charset="2"/>
              </a:rPr>
              <a:t></a:t>
            </a:r>
            <a:r>
              <a:rPr lang="en-US" dirty="0"/>
              <a:t>      5) State of your club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 6 - 8) Education Action Plan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 9 -11) Membership Goals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12-14) Training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15-17) Administration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     18) Commitment Signatures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6398476-1B98-4312-A007-DE427D849B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816292"/>
            <a:ext cx="4419600" cy="5020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413092"/>
      </p:ext>
    </p:extLst>
  </p:cSld>
  <p:clrMapOvr>
    <a:masterClrMapping/>
  </p:clrMapOvr>
  <p:transition>
    <p:cut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chemeClr val="accent3"/>
                </a:solidFill>
              </a:rPr>
              <a:t>Club Success Plan – Page 5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458200" y="6172200"/>
            <a:ext cx="457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>
                <a:solidFill>
                  <a:srgbClr val="800000"/>
                </a:solidFill>
              </a:rPr>
              <a:t>21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7D76E81-418F-D24C-99B4-E0977790F314}"/>
              </a:ext>
            </a:extLst>
          </p:cNvPr>
          <p:cNvSpPr/>
          <p:nvPr/>
        </p:nvSpPr>
        <p:spPr>
          <a:xfrm>
            <a:off x="5529257" y="5955268"/>
            <a:ext cx="29289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2"/>
              </a:rPr>
              <a:t>toastmasters.org/1111_dcp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7C50F94-61CE-B14A-892A-5CB712F4AF53}"/>
              </a:ext>
            </a:extLst>
          </p:cNvPr>
          <p:cNvSpPr/>
          <p:nvPr/>
        </p:nvSpPr>
        <p:spPr>
          <a:xfrm>
            <a:off x="228600" y="5955268"/>
            <a:ext cx="5410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Distinguished Club Program &amp; Club Success Plan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F439617-8D22-5F42-98CC-E84AF5433376}"/>
              </a:ext>
            </a:extLst>
          </p:cNvPr>
          <p:cNvSpPr txBox="1"/>
          <p:nvPr/>
        </p:nvSpPr>
        <p:spPr>
          <a:xfrm>
            <a:off x="5334000" y="1895207"/>
            <a:ext cx="3666388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18 pages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1 - 3) Who we are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      4) Qualifying Requirement</a:t>
            </a:r>
          </a:p>
          <a:p>
            <a:r>
              <a:rPr lang="en-US" dirty="0">
                <a:sym typeface="Wingdings" panose="05000000000000000000" pitchFamily="2" charset="2"/>
              </a:rPr>
              <a:t></a:t>
            </a:r>
            <a:r>
              <a:rPr lang="en-US" dirty="0"/>
              <a:t>      5) State of your club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 6 - 8) Education Action Plan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 9 -11) Membership Goals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12-14) Training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15-17) Administration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     18) Commitment Signatures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1EC9058-BAC4-433F-B04D-8A42317106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002" y="825484"/>
            <a:ext cx="4596580" cy="5129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943389"/>
      </p:ext>
    </p:extLst>
  </p:cSld>
  <p:clrMapOvr>
    <a:masterClrMapping/>
  </p:clrMapOvr>
  <p:transition>
    <p:cut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chemeClr val="accent3"/>
                </a:solidFill>
              </a:rPr>
              <a:t>Club Success Plan – Pages 6-8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458200" y="6172200"/>
            <a:ext cx="457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>
                <a:solidFill>
                  <a:srgbClr val="800000"/>
                </a:solidFill>
              </a:rPr>
              <a:t>21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7D76E81-418F-D24C-99B4-E0977790F314}"/>
              </a:ext>
            </a:extLst>
          </p:cNvPr>
          <p:cNvSpPr/>
          <p:nvPr/>
        </p:nvSpPr>
        <p:spPr>
          <a:xfrm>
            <a:off x="5529257" y="5955268"/>
            <a:ext cx="29289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2"/>
              </a:rPr>
              <a:t>toastmasters.org/1111_dcp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7C50F94-61CE-B14A-892A-5CB712F4AF53}"/>
              </a:ext>
            </a:extLst>
          </p:cNvPr>
          <p:cNvSpPr/>
          <p:nvPr/>
        </p:nvSpPr>
        <p:spPr>
          <a:xfrm>
            <a:off x="228600" y="5955268"/>
            <a:ext cx="5410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Distinguished Club Program &amp; Club Success Plan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F439617-8D22-5F42-98CC-E84AF5433376}"/>
              </a:ext>
            </a:extLst>
          </p:cNvPr>
          <p:cNvSpPr txBox="1"/>
          <p:nvPr/>
        </p:nvSpPr>
        <p:spPr>
          <a:xfrm>
            <a:off x="5334000" y="1895207"/>
            <a:ext cx="3666388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18 pages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1 - 3) Who we are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      4) Qualifying Requirement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      5) State of your club</a:t>
            </a:r>
          </a:p>
          <a:p>
            <a:r>
              <a:rPr lang="en-US" dirty="0">
                <a:sym typeface="Wingdings" panose="05000000000000000000" pitchFamily="2" charset="2"/>
              </a:rPr>
              <a:t></a:t>
            </a:r>
            <a:r>
              <a:rPr lang="en-US" dirty="0"/>
              <a:t> 6 - 8) Education Action Plan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 9 -11) Membership Goals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12-14) Training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15-17) Administration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     18) Commitment Signatures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878778A-2E30-44CC-A779-34C8E12883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834" y="779857"/>
            <a:ext cx="4396444" cy="5175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5600480"/>
      </p:ext>
    </p:extLst>
  </p:cSld>
  <p:clrMapOvr>
    <a:masterClrMapping/>
  </p:clrMapOvr>
  <p:transition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chemeClr val="accent3"/>
                </a:solidFill>
              </a:rPr>
              <a:t>Session 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3581400"/>
          </a:xfrm>
        </p:spPr>
        <p:txBody>
          <a:bodyPr/>
          <a:lstStyle/>
          <a:p>
            <a:r>
              <a:rPr lang="en-US" dirty="0"/>
              <a:t>Moments of Truth</a:t>
            </a:r>
          </a:p>
          <a:p>
            <a:r>
              <a:rPr lang="en-US" dirty="0"/>
              <a:t>Distinguished Club Program</a:t>
            </a:r>
          </a:p>
          <a:p>
            <a:r>
              <a:rPr lang="en-US" dirty="0"/>
              <a:t>Club Success Plan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458200" y="6172200"/>
            <a:ext cx="457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>
                <a:solidFill>
                  <a:srgbClr val="800000"/>
                </a:solidFill>
              </a:rPr>
              <a:t>1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55008664"/>
      </p:ext>
    </p:extLst>
  </p:cSld>
  <p:clrMapOvr>
    <a:masterClrMapping/>
  </p:clrMapOvr>
  <p:transition>
    <p:cut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chemeClr val="accent3"/>
                </a:solidFill>
              </a:rPr>
              <a:t>Club Success Plan – Pages 6-8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458200" y="6172200"/>
            <a:ext cx="457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>
                <a:solidFill>
                  <a:srgbClr val="800000"/>
                </a:solidFill>
              </a:rPr>
              <a:t>21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7D76E81-418F-D24C-99B4-E0977790F314}"/>
              </a:ext>
            </a:extLst>
          </p:cNvPr>
          <p:cNvSpPr/>
          <p:nvPr/>
        </p:nvSpPr>
        <p:spPr>
          <a:xfrm>
            <a:off x="5529257" y="5955268"/>
            <a:ext cx="29289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2"/>
              </a:rPr>
              <a:t>toastmasters.org/1111_dcp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7C50F94-61CE-B14A-892A-5CB712F4AF53}"/>
              </a:ext>
            </a:extLst>
          </p:cNvPr>
          <p:cNvSpPr/>
          <p:nvPr/>
        </p:nvSpPr>
        <p:spPr>
          <a:xfrm>
            <a:off x="228600" y="5955268"/>
            <a:ext cx="5410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Distinguished Club Program &amp; Club Success Plan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F439617-8D22-5F42-98CC-E84AF5433376}"/>
              </a:ext>
            </a:extLst>
          </p:cNvPr>
          <p:cNvSpPr txBox="1"/>
          <p:nvPr/>
        </p:nvSpPr>
        <p:spPr>
          <a:xfrm>
            <a:off x="5334000" y="1895207"/>
            <a:ext cx="3666388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18 pages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1 - 3) Who we are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      4) Qualifying Requirement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      5) State of your club</a:t>
            </a:r>
          </a:p>
          <a:p>
            <a:r>
              <a:rPr lang="en-US" dirty="0">
                <a:sym typeface="Wingdings" panose="05000000000000000000" pitchFamily="2" charset="2"/>
              </a:rPr>
              <a:t></a:t>
            </a:r>
            <a:r>
              <a:rPr lang="en-US" dirty="0"/>
              <a:t> 6 - 8) Education Action Plan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 9 -11) Membership Goals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12-14) Training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15-17) Administration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     18) Commitment Signatures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6578D86-FB9D-471A-B5AB-5E840AA674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847725"/>
            <a:ext cx="4419552" cy="5117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74111"/>
      </p:ext>
    </p:extLst>
  </p:cSld>
  <p:clrMapOvr>
    <a:masterClrMapping/>
  </p:clrMapOvr>
  <p:transition>
    <p:cut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chemeClr val="accent3"/>
                </a:solidFill>
              </a:rPr>
              <a:t>Club Success Plan – Pages 9-11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458200" y="6172200"/>
            <a:ext cx="457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>
                <a:solidFill>
                  <a:srgbClr val="800000"/>
                </a:solidFill>
              </a:rPr>
              <a:t>21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7D76E81-418F-D24C-99B4-E0977790F314}"/>
              </a:ext>
            </a:extLst>
          </p:cNvPr>
          <p:cNvSpPr/>
          <p:nvPr/>
        </p:nvSpPr>
        <p:spPr>
          <a:xfrm>
            <a:off x="5529257" y="5955268"/>
            <a:ext cx="29289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2"/>
              </a:rPr>
              <a:t>toastmasters.org/1111_dcp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7C50F94-61CE-B14A-892A-5CB712F4AF53}"/>
              </a:ext>
            </a:extLst>
          </p:cNvPr>
          <p:cNvSpPr/>
          <p:nvPr/>
        </p:nvSpPr>
        <p:spPr>
          <a:xfrm>
            <a:off x="228600" y="5955268"/>
            <a:ext cx="5410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Distinguished Club Program &amp; Club Success Plan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F439617-8D22-5F42-98CC-E84AF5433376}"/>
              </a:ext>
            </a:extLst>
          </p:cNvPr>
          <p:cNvSpPr txBox="1"/>
          <p:nvPr/>
        </p:nvSpPr>
        <p:spPr>
          <a:xfrm>
            <a:off x="5334000" y="1895207"/>
            <a:ext cx="3666388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18 pages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1 - 3) Who we are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      4) Qualifying Requirement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      5) State of your club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 6 - 8) Education Action Plan</a:t>
            </a:r>
          </a:p>
          <a:p>
            <a:r>
              <a:rPr lang="en-US" dirty="0">
                <a:sym typeface="Wingdings" panose="05000000000000000000" pitchFamily="2" charset="2"/>
              </a:rPr>
              <a:t></a:t>
            </a:r>
            <a:r>
              <a:rPr lang="en-US" dirty="0"/>
              <a:t> 9 -11) Membership Goals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12-14) Training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15-17) Administration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     18) Commitment Signatures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D3C8AE2-3B34-4D1D-84AE-4F014B3E77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328" y="767834"/>
            <a:ext cx="4604744" cy="5117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4905651"/>
      </p:ext>
    </p:extLst>
  </p:cSld>
  <p:clrMapOvr>
    <a:masterClrMapping/>
  </p:clrMapOvr>
  <p:transition>
    <p:cut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chemeClr val="accent3"/>
                </a:solidFill>
              </a:rPr>
              <a:t>Club Success Plan – Pages 9-11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458200" y="6172200"/>
            <a:ext cx="457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>
                <a:solidFill>
                  <a:srgbClr val="800000"/>
                </a:solidFill>
              </a:rPr>
              <a:t>21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7D76E81-418F-D24C-99B4-E0977790F314}"/>
              </a:ext>
            </a:extLst>
          </p:cNvPr>
          <p:cNvSpPr/>
          <p:nvPr/>
        </p:nvSpPr>
        <p:spPr>
          <a:xfrm>
            <a:off x="5529257" y="5955268"/>
            <a:ext cx="29289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2"/>
              </a:rPr>
              <a:t>toastmasters.org/1111_dcp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7C50F94-61CE-B14A-892A-5CB712F4AF53}"/>
              </a:ext>
            </a:extLst>
          </p:cNvPr>
          <p:cNvSpPr/>
          <p:nvPr/>
        </p:nvSpPr>
        <p:spPr>
          <a:xfrm>
            <a:off x="228600" y="5955268"/>
            <a:ext cx="5410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Distinguished Club Program &amp; Club Success Plan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F439617-8D22-5F42-98CC-E84AF5433376}"/>
              </a:ext>
            </a:extLst>
          </p:cNvPr>
          <p:cNvSpPr txBox="1"/>
          <p:nvPr/>
        </p:nvSpPr>
        <p:spPr>
          <a:xfrm>
            <a:off x="5334000" y="1895207"/>
            <a:ext cx="3666388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18 pages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1 - 3) Who we are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      4) Qualifying Requirement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      5) State of your club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 6 - 8) Education Action Plan</a:t>
            </a:r>
          </a:p>
          <a:p>
            <a:r>
              <a:rPr lang="en-US" dirty="0">
                <a:sym typeface="Wingdings" panose="05000000000000000000" pitchFamily="2" charset="2"/>
              </a:rPr>
              <a:t></a:t>
            </a:r>
            <a:r>
              <a:rPr lang="en-US" dirty="0"/>
              <a:t> 9 -11) Membership Goals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12-14) Training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15-17) Administration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     18) Commitment Signatures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8228A0D-214A-43DD-B634-8E7E8227C3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761999"/>
            <a:ext cx="4673246" cy="5225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255769"/>
      </p:ext>
    </p:extLst>
  </p:cSld>
  <p:clrMapOvr>
    <a:masterClrMapping/>
  </p:clrMapOvr>
  <p:transition>
    <p:cut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-228600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chemeClr val="accent3"/>
                </a:solidFill>
              </a:rPr>
              <a:t>Club Success Plan – Pages 12-14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458200" y="6172200"/>
            <a:ext cx="457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>
                <a:solidFill>
                  <a:srgbClr val="800000"/>
                </a:solidFill>
              </a:rPr>
              <a:t>21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7D76E81-418F-D24C-99B4-E0977790F314}"/>
              </a:ext>
            </a:extLst>
          </p:cNvPr>
          <p:cNvSpPr/>
          <p:nvPr/>
        </p:nvSpPr>
        <p:spPr>
          <a:xfrm>
            <a:off x="5529257" y="5955268"/>
            <a:ext cx="29289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2"/>
              </a:rPr>
              <a:t>toastmasters.org/1111_dcp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7C50F94-61CE-B14A-892A-5CB712F4AF53}"/>
              </a:ext>
            </a:extLst>
          </p:cNvPr>
          <p:cNvSpPr/>
          <p:nvPr/>
        </p:nvSpPr>
        <p:spPr>
          <a:xfrm>
            <a:off x="228600" y="5955268"/>
            <a:ext cx="5410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Distinguished Club Program &amp; Club Success Plan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F439617-8D22-5F42-98CC-E84AF5433376}"/>
              </a:ext>
            </a:extLst>
          </p:cNvPr>
          <p:cNvSpPr txBox="1"/>
          <p:nvPr/>
        </p:nvSpPr>
        <p:spPr>
          <a:xfrm>
            <a:off x="5334000" y="1895207"/>
            <a:ext cx="3666388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18 pages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1 - 3) Who we are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      4) Qualifying Requirement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      5) State of your club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 6 - 8) Education Action Plan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 9 -11) Membership Goals</a:t>
            </a:r>
          </a:p>
          <a:p>
            <a:r>
              <a:rPr lang="en-US" dirty="0">
                <a:sym typeface="Wingdings" panose="05000000000000000000" pitchFamily="2" charset="2"/>
              </a:rPr>
              <a:t> </a:t>
            </a:r>
            <a:r>
              <a:rPr lang="en-US" dirty="0"/>
              <a:t>12-14) Training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15-17) Administration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     18) Commitment Signatures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79AF361-A8DC-4B8C-99A9-089B5083CD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424" y="797372"/>
            <a:ext cx="4685009" cy="5208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1541584"/>
      </p:ext>
    </p:extLst>
  </p:cSld>
  <p:clrMapOvr>
    <a:masterClrMapping/>
  </p:clrMapOvr>
  <p:transition>
    <p:cut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-228600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chemeClr val="accent3"/>
                </a:solidFill>
              </a:rPr>
              <a:t>Club Success Plan – Pages 12-14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458200" y="6172200"/>
            <a:ext cx="457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>
                <a:solidFill>
                  <a:srgbClr val="800000"/>
                </a:solidFill>
              </a:rPr>
              <a:t>21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7D76E81-418F-D24C-99B4-E0977790F314}"/>
              </a:ext>
            </a:extLst>
          </p:cNvPr>
          <p:cNvSpPr/>
          <p:nvPr/>
        </p:nvSpPr>
        <p:spPr>
          <a:xfrm>
            <a:off x="5529257" y="5955268"/>
            <a:ext cx="29289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2"/>
              </a:rPr>
              <a:t>toastmasters.org/1111_dcp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7C50F94-61CE-B14A-892A-5CB712F4AF53}"/>
              </a:ext>
            </a:extLst>
          </p:cNvPr>
          <p:cNvSpPr/>
          <p:nvPr/>
        </p:nvSpPr>
        <p:spPr>
          <a:xfrm>
            <a:off x="228600" y="5955268"/>
            <a:ext cx="5410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Distinguished Club Program &amp; Club Success Plan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F439617-8D22-5F42-98CC-E84AF5433376}"/>
              </a:ext>
            </a:extLst>
          </p:cNvPr>
          <p:cNvSpPr txBox="1"/>
          <p:nvPr/>
        </p:nvSpPr>
        <p:spPr>
          <a:xfrm>
            <a:off x="5334000" y="1895207"/>
            <a:ext cx="3666388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18 pages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1 - 3) Who we are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      4) Qualifying Requirement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      5) State of your club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 6 - 8) Education Action Plan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 9 -11) Membership Goals</a:t>
            </a:r>
          </a:p>
          <a:p>
            <a:r>
              <a:rPr lang="en-US" dirty="0">
                <a:sym typeface="Wingdings" panose="05000000000000000000" pitchFamily="2" charset="2"/>
              </a:rPr>
              <a:t> </a:t>
            </a:r>
            <a:r>
              <a:rPr lang="en-US" dirty="0"/>
              <a:t>12-14) Training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15-17) Administration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     18) Commitment Signatures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E2DFA33-28D3-4974-BD1D-F8DA17C958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993" y="777035"/>
            <a:ext cx="4665413" cy="5178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4727441"/>
      </p:ext>
    </p:extLst>
  </p:cSld>
  <p:clrMapOvr>
    <a:masterClrMapping/>
  </p:clrMapOvr>
  <p:transition>
    <p:cut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-228600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chemeClr val="accent3"/>
                </a:solidFill>
              </a:rPr>
              <a:t>Club Success Plan – Pages 15-17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458200" y="6172200"/>
            <a:ext cx="457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>
                <a:solidFill>
                  <a:srgbClr val="800000"/>
                </a:solidFill>
              </a:rPr>
              <a:t>21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7D76E81-418F-D24C-99B4-E0977790F314}"/>
              </a:ext>
            </a:extLst>
          </p:cNvPr>
          <p:cNvSpPr/>
          <p:nvPr/>
        </p:nvSpPr>
        <p:spPr>
          <a:xfrm>
            <a:off x="5529257" y="5955268"/>
            <a:ext cx="29289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2"/>
              </a:rPr>
              <a:t>toastmasters.org/1111_dcp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7C50F94-61CE-B14A-892A-5CB712F4AF53}"/>
              </a:ext>
            </a:extLst>
          </p:cNvPr>
          <p:cNvSpPr/>
          <p:nvPr/>
        </p:nvSpPr>
        <p:spPr>
          <a:xfrm>
            <a:off x="228600" y="5955268"/>
            <a:ext cx="5410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Distinguished Club Program &amp; Club Success Plan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F439617-8D22-5F42-98CC-E84AF5433376}"/>
              </a:ext>
            </a:extLst>
          </p:cNvPr>
          <p:cNvSpPr txBox="1"/>
          <p:nvPr/>
        </p:nvSpPr>
        <p:spPr>
          <a:xfrm>
            <a:off x="5334000" y="1895207"/>
            <a:ext cx="3666388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18 pages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1 - 3) Who we are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      4) Qualifying Requirement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      5) State of your club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 6 - 8) Education Action Plan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 9 -11) Membership Goals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12-14) Training</a:t>
            </a:r>
          </a:p>
          <a:p>
            <a:r>
              <a:rPr lang="en-US" dirty="0">
                <a:sym typeface="Wingdings" panose="05000000000000000000" pitchFamily="2" charset="2"/>
              </a:rPr>
              <a:t> </a:t>
            </a:r>
            <a:r>
              <a:rPr lang="en-US" dirty="0"/>
              <a:t>15-17) Administration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     18) Commitment Signatures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4E17F92-37E8-451E-B6E7-8E6EB281F0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877" y="858321"/>
            <a:ext cx="5017123" cy="4936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908585"/>
      </p:ext>
    </p:extLst>
  </p:cSld>
  <p:clrMapOvr>
    <a:masterClrMapping/>
  </p:clrMapOvr>
  <p:transition>
    <p:cut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-228600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chemeClr val="accent3"/>
                </a:solidFill>
              </a:rPr>
              <a:t>Club Success Plan – Pages 15-17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458200" y="6172200"/>
            <a:ext cx="457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>
                <a:solidFill>
                  <a:srgbClr val="800000"/>
                </a:solidFill>
              </a:rPr>
              <a:t>21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7D76E81-418F-D24C-99B4-E0977790F314}"/>
              </a:ext>
            </a:extLst>
          </p:cNvPr>
          <p:cNvSpPr/>
          <p:nvPr/>
        </p:nvSpPr>
        <p:spPr>
          <a:xfrm>
            <a:off x="5529257" y="5955268"/>
            <a:ext cx="29289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2"/>
              </a:rPr>
              <a:t>toastmasters.org/1111_dcp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7C50F94-61CE-B14A-892A-5CB712F4AF53}"/>
              </a:ext>
            </a:extLst>
          </p:cNvPr>
          <p:cNvSpPr/>
          <p:nvPr/>
        </p:nvSpPr>
        <p:spPr>
          <a:xfrm>
            <a:off x="228600" y="5955268"/>
            <a:ext cx="5410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Distinguished Club Program &amp; Club Success Plan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F439617-8D22-5F42-98CC-E84AF5433376}"/>
              </a:ext>
            </a:extLst>
          </p:cNvPr>
          <p:cNvSpPr txBox="1"/>
          <p:nvPr/>
        </p:nvSpPr>
        <p:spPr>
          <a:xfrm>
            <a:off x="5334000" y="1895207"/>
            <a:ext cx="3666388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18 pages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1 - 3) Who we are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      4) Qualifying Requirement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      5) State of your club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 6 - 8) Education Action Plan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 9 -11) Membership Goals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12-14) Training</a:t>
            </a:r>
          </a:p>
          <a:p>
            <a:r>
              <a:rPr lang="en-US" dirty="0">
                <a:sym typeface="Wingdings" panose="05000000000000000000" pitchFamily="2" charset="2"/>
              </a:rPr>
              <a:t> </a:t>
            </a:r>
            <a:r>
              <a:rPr lang="en-US" dirty="0"/>
              <a:t>15-17) Administration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     18) Commitment Signatures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BFADF44-CFFB-4008-93DB-5832B24B8F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799" y="844034"/>
            <a:ext cx="5053201" cy="4964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898251"/>
      </p:ext>
    </p:extLst>
  </p:cSld>
  <p:clrMapOvr>
    <a:masterClrMapping/>
  </p:clrMapOvr>
  <p:transition>
    <p:cut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-228600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chemeClr val="accent3"/>
                </a:solidFill>
              </a:rPr>
              <a:t>Club Success Plan – Pages 18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458200" y="6172200"/>
            <a:ext cx="457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>
                <a:solidFill>
                  <a:srgbClr val="800000"/>
                </a:solidFill>
              </a:rPr>
              <a:t>21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7D76E81-418F-D24C-99B4-E0977790F314}"/>
              </a:ext>
            </a:extLst>
          </p:cNvPr>
          <p:cNvSpPr/>
          <p:nvPr/>
        </p:nvSpPr>
        <p:spPr>
          <a:xfrm>
            <a:off x="5529257" y="5955268"/>
            <a:ext cx="29289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2"/>
              </a:rPr>
              <a:t>toastmasters.org/1111_dcp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7C50F94-61CE-B14A-892A-5CB712F4AF53}"/>
              </a:ext>
            </a:extLst>
          </p:cNvPr>
          <p:cNvSpPr/>
          <p:nvPr/>
        </p:nvSpPr>
        <p:spPr>
          <a:xfrm>
            <a:off x="228600" y="5955268"/>
            <a:ext cx="5410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Distinguished Club Program &amp; Club Success Plan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F439617-8D22-5F42-98CC-E84AF5433376}"/>
              </a:ext>
            </a:extLst>
          </p:cNvPr>
          <p:cNvSpPr txBox="1"/>
          <p:nvPr/>
        </p:nvSpPr>
        <p:spPr>
          <a:xfrm>
            <a:off x="5334000" y="1895207"/>
            <a:ext cx="3688830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18 pages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1 - 3) Who we are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      4) Qualifying Requirement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      5) State of your club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 6 - 8) Education Action Plan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 9 -11) Membership Goals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12-14) Training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15-17) Administration</a:t>
            </a:r>
          </a:p>
          <a:p>
            <a:r>
              <a:rPr lang="en-US" dirty="0">
                <a:sym typeface="Wingdings" panose="05000000000000000000" pitchFamily="2" charset="2"/>
              </a:rPr>
              <a:t> </a:t>
            </a:r>
            <a:r>
              <a:rPr lang="en-US" dirty="0"/>
              <a:t>     18) Commitment Signatures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7396428-AB59-4A97-9B81-AE6FCE60BB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501" y="1240393"/>
            <a:ext cx="5023499" cy="47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776195"/>
      </p:ext>
    </p:extLst>
  </p:cSld>
  <p:clrMapOvr>
    <a:masterClrMapping/>
  </p:clrMapOvr>
  <p:transition>
    <p:cut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chemeClr val="accent3"/>
                </a:solidFill>
              </a:rPr>
              <a:t>Area Director Club Visit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458200" y="6172200"/>
            <a:ext cx="457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>
                <a:solidFill>
                  <a:srgbClr val="800000"/>
                </a:solidFill>
              </a:rPr>
              <a:t>21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7D76E81-418F-D24C-99B4-E0977790F314}"/>
              </a:ext>
            </a:extLst>
          </p:cNvPr>
          <p:cNvSpPr/>
          <p:nvPr/>
        </p:nvSpPr>
        <p:spPr>
          <a:xfrm>
            <a:off x="5529257" y="5955268"/>
            <a:ext cx="24801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2"/>
              </a:rPr>
              <a:t>toastmasters.org/1471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7C50F94-61CE-B14A-892A-5CB712F4AF53}"/>
              </a:ext>
            </a:extLst>
          </p:cNvPr>
          <p:cNvSpPr/>
          <p:nvPr/>
        </p:nvSpPr>
        <p:spPr>
          <a:xfrm>
            <a:off x="228600" y="5955268"/>
            <a:ext cx="5410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Area Directors Club Visit Report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1B586EE-68E4-4B33-8478-959AD5ECC1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879637"/>
            <a:ext cx="7848600" cy="5075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082450"/>
      </p:ext>
    </p:extLst>
  </p:cSld>
  <p:clrMapOvr>
    <a:masterClrMapping/>
  </p:clrMapOvr>
  <p:transition>
    <p:cut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chemeClr val="accent3"/>
                </a:solidFill>
              </a:rPr>
              <a:t>Review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458200" y="6172200"/>
            <a:ext cx="457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>
                <a:solidFill>
                  <a:srgbClr val="800000"/>
                </a:solidFill>
              </a:rPr>
              <a:t>24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-76200" y="1064623"/>
            <a:ext cx="8763000" cy="4983480"/>
          </a:xfrm>
        </p:spPr>
        <p:txBody>
          <a:bodyPr/>
          <a:lstStyle/>
          <a:p>
            <a:pPr marL="685800" lvl="1" indent="-287338">
              <a:spcBef>
                <a:spcPts val="900"/>
              </a:spcBef>
            </a:pPr>
            <a:r>
              <a:rPr lang="en-US" dirty="0"/>
              <a:t>Moments of Truth leads to club quality</a:t>
            </a:r>
          </a:p>
          <a:p>
            <a:pPr marL="685800" lvl="1" indent="-287338">
              <a:spcBef>
                <a:spcPts val="900"/>
              </a:spcBef>
            </a:pPr>
            <a:r>
              <a:rPr lang="en-US" dirty="0"/>
              <a:t>Distinguished Club Program is a measure of club health</a:t>
            </a:r>
          </a:p>
          <a:p>
            <a:pPr marL="685800" lvl="1" indent="-287338">
              <a:spcBef>
                <a:spcPts val="900"/>
              </a:spcBef>
            </a:pPr>
            <a:r>
              <a:rPr lang="en-US" dirty="0"/>
              <a:t>Club Success Plan with SMART goals will help you achieve success in your Club</a:t>
            </a:r>
          </a:p>
          <a:p>
            <a:pPr marL="685800" lvl="1" indent="-287338">
              <a:spcBef>
                <a:spcPts val="900"/>
              </a:spcBef>
            </a:pPr>
            <a:r>
              <a:rPr lang="en-US" dirty="0"/>
              <a:t>Area Director Visit is based on Moments of Truth</a:t>
            </a:r>
          </a:p>
        </p:txBody>
      </p:sp>
    </p:spTree>
    <p:extLst>
      <p:ext uri="{BB962C8B-B14F-4D97-AF65-F5344CB8AC3E}">
        <p14:creationId xmlns:p14="http://schemas.microsoft.com/office/powerpoint/2010/main" val="2781280997"/>
      </p:ext>
    </p:extLst>
  </p:cSld>
  <p:clrMapOvr>
    <a:masterClrMapping/>
  </p:clrMapOvr>
  <p:transition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chemeClr val="accent3"/>
                </a:solidFill>
              </a:rPr>
              <a:t>Session 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17320"/>
            <a:ext cx="8458200" cy="4907280"/>
          </a:xfrm>
        </p:spPr>
        <p:txBody>
          <a:bodyPr/>
          <a:lstStyle/>
          <a:p>
            <a:pPr marL="627063" lvl="1" indent="-279400">
              <a:spcBef>
                <a:spcPts val="900"/>
              </a:spcBef>
            </a:pPr>
            <a:r>
              <a:rPr lang="en-US" dirty="0"/>
              <a:t>Describe Moments of Truth</a:t>
            </a:r>
          </a:p>
          <a:p>
            <a:pPr marL="627063" lvl="1" indent="-279400">
              <a:spcBef>
                <a:spcPts val="900"/>
              </a:spcBef>
            </a:pPr>
            <a:r>
              <a:rPr lang="en-US" dirty="0"/>
              <a:t>Describe the Distinguished Club Program</a:t>
            </a:r>
          </a:p>
          <a:p>
            <a:pPr marL="627063" lvl="1" indent="-279400">
              <a:spcBef>
                <a:spcPts val="900"/>
              </a:spcBef>
            </a:pPr>
            <a:r>
              <a:rPr lang="en-US" dirty="0"/>
              <a:t>Describe importance of club success plan</a:t>
            </a:r>
          </a:p>
          <a:p>
            <a:pPr marL="627063" lvl="1" indent="-279400">
              <a:spcBef>
                <a:spcPts val="900"/>
              </a:spcBef>
            </a:pPr>
            <a:r>
              <a:rPr lang="en-US" dirty="0"/>
              <a:t>Encourage all officers to participate in completing a Club Success Plan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458200" y="6172200"/>
            <a:ext cx="457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>
                <a:solidFill>
                  <a:srgbClr val="800000"/>
                </a:solidFill>
              </a:rPr>
              <a:t>2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3120300"/>
      </p:ext>
    </p:extLst>
  </p:cSld>
  <p:clrMapOvr>
    <a:masterClrMapping/>
  </p:clrMapOvr>
  <p:transition>
    <p:cut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chemeClr val="accent3"/>
                </a:solidFill>
              </a:rPr>
              <a:t>Conclusion: Closing Remarks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88720"/>
            <a:ext cx="8686800" cy="4678680"/>
          </a:xfrm>
        </p:spPr>
        <p:txBody>
          <a:bodyPr/>
          <a:lstStyle/>
          <a:p>
            <a:pPr marL="627063" lvl="1" indent="-279400">
              <a:spcBef>
                <a:spcPts val="900"/>
              </a:spcBef>
            </a:pPr>
            <a:r>
              <a:rPr lang="en-US" dirty="0"/>
              <a:t>Things we covered in this session</a:t>
            </a:r>
          </a:p>
          <a:p>
            <a:pPr marL="1027113" lvl="2" indent="-279400">
              <a:spcBef>
                <a:spcPts val="900"/>
              </a:spcBef>
            </a:pPr>
            <a:r>
              <a:rPr lang="en-US" dirty="0"/>
              <a:t>Moments of Truth</a:t>
            </a:r>
          </a:p>
          <a:p>
            <a:pPr marL="1027113" lvl="2" indent="-279400">
              <a:spcBef>
                <a:spcPts val="900"/>
              </a:spcBef>
            </a:pPr>
            <a:r>
              <a:rPr lang="en-US" dirty="0"/>
              <a:t>Distinguished Club Program</a:t>
            </a:r>
          </a:p>
          <a:p>
            <a:pPr marL="1027113" lvl="2" indent="-279400">
              <a:spcBef>
                <a:spcPts val="900"/>
              </a:spcBef>
            </a:pPr>
            <a:r>
              <a:rPr lang="en-US" dirty="0"/>
              <a:t>Club Success Plan</a:t>
            </a:r>
          </a:p>
          <a:p>
            <a:pPr marL="1027113" lvl="2" indent="-279400">
              <a:spcBef>
                <a:spcPts val="900"/>
              </a:spcBef>
            </a:pPr>
            <a:r>
              <a:rPr lang="en-US" dirty="0"/>
              <a:t>All officers need to participate in completing a Club Success Plan</a:t>
            </a:r>
          </a:p>
          <a:p>
            <a:pPr marL="1027113" lvl="2" indent="-279400">
              <a:spcBef>
                <a:spcPts val="900"/>
              </a:spcBef>
            </a:pPr>
            <a:r>
              <a:rPr lang="en-US" b="1" dirty="0"/>
              <a:t>Success planning is a team sport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458200" y="6172200"/>
            <a:ext cx="457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>
                <a:solidFill>
                  <a:srgbClr val="800000"/>
                </a:solidFill>
              </a:rPr>
              <a:t>25</a:t>
            </a:r>
          </a:p>
        </p:txBody>
      </p:sp>
    </p:spTree>
    <p:extLst>
      <p:ext uri="{BB962C8B-B14F-4D97-AF65-F5344CB8AC3E}">
        <p14:creationId xmlns:p14="http://schemas.microsoft.com/office/powerpoint/2010/main" val="3388232262"/>
      </p:ext>
    </p:extLst>
  </p:cSld>
  <p:clrMapOvr>
    <a:masterClrMapping/>
  </p:clrMapOvr>
  <p:transition>
    <p:cut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942042"/>
            <a:ext cx="7772400" cy="14700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Distinguished Club Program &amp; Club Success Plan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0500" y="3200400"/>
            <a:ext cx="8763000" cy="1470025"/>
          </a:xfrm>
        </p:spPr>
        <p:txBody>
          <a:bodyPr/>
          <a:lstStyle/>
          <a:p>
            <a:endParaRPr lang="en-US" sz="1000" spc="-80" dirty="0">
              <a:solidFill>
                <a:schemeClr val="accent1"/>
              </a:solidFill>
            </a:endParaRPr>
          </a:p>
          <a:p>
            <a:r>
              <a:rPr lang="en-US" sz="2800" spc="-80" dirty="0">
                <a:solidFill>
                  <a:schemeClr val="accent1"/>
                </a:solidFill>
              </a:rPr>
              <a:t>Wes Johnson, DTM,IPDD – </a:t>
            </a:r>
            <a:r>
              <a:rPr lang="en-US" sz="2800" spc="-80" dirty="0">
                <a:solidFill>
                  <a:schemeClr val="accent1"/>
                </a:solidFill>
                <a:hlinkClick r:id="rId2"/>
              </a:rPr>
              <a:t>wes.johnson@district39.org</a:t>
            </a:r>
            <a:r>
              <a:rPr lang="en-US" sz="2800" spc="-80" dirty="0">
                <a:solidFill>
                  <a:schemeClr val="accent1"/>
                </a:solidFill>
              </a:rPr>
              <a:t> </a:t>
            </a:r>
          </a:p>
          <a:p>
            <a:r>
              <a:rPr lang="en-US" sz="2800" spc="-80" dirty="0">
                <a:solidFill>
                  <a:schemeClr val="accent1"/>
                </a:solidFill>
              </a:rPr>
              <a:t>Joey Waldrop, DTM, PDG – </a:t>
            </a:r>
            <a:r>
              <a:rPr lang="en-US" sz="2800" spc="-80" dirty="0">
                <a:solidFill>
                  <a:schemeClr val="accent1"/>
                </a:solidFill>
                <a:hlinkClick r:id="rId3"/>
              </a:rPr>
              <a:t>joey.waldrop@district39.org</a:t>
            </a:r>
            <a:endParaRPr lang="en-US" sz="2800" spc="-80" dirty="0">
              <a:solidFill>
                <a:schemeClr val="accent1"/>
              </a:solidFill>
            </a:endParaRPr>
          </a:p>
          <a:p>
            <a:endParaRPr lang="en-US" sz="800" spc="-80" dirty="0">
              <a:solidFill>
                <a:schemeClr val="accent1"/>
              </a:solidFill>
            </a:endParaRPr>
          </a:p>
          <a:p>
            <a:endParaRPr lang="en-US" sz="2400" spc="-80" dirty="0">
              <a:solidFill>
                <a:schemeClr val="accent1"/>
              </a:solidFill>
            </a:endParaRPr>
          </a:p>
          <a:p>
            <a:endParaRPr lang="en-US" sz="2800" spc="-80" dirty="0">
              <a:solidFill>
                <a:schemeClr val="accent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CA1A28E-1800-4FD7-A9C0-71895CD1D216}"/>
              </a:ext>
            </a:extLst>
          </p:cNvPr>
          <p:cNvSpPr txBox="1"/>
          <p:nvPr/>
        </p:nvSpPr>
        <p:spPr>
          <a:xfrm>
            <a:off x="259081" y="5135881"/>
            <a:ext cx="8503919" cy="92333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pc="-80" dirty="0">
                <a:solidFill>
                  <a:schemeClr val="accent1"/>
                </a:solidFill>
              </a:rPr>
              <a:t>Moments of Truth – 		</a:t>
            </a:r>
            <a:r>
              <a:rPr lang="en-US" dirty="0">
                <a:hlinkClick r:id="rId4"/>
              </a:rPr>
              <a:t>Toastmasters.org/290</a:t>
            </a:r>
            <a:endParaRPr lang="en-US" spc="-80" dirty="0">
              <a:solidFill>
                <a:schemeClr val="accent1"/>
              </a:solidFill>
            </a:endParaRPr>
          </a:p>
          <a:p>
            <a:r>
              <a:rPr lang="en-US" spc="-80" dirty="0">
                <a:solidFill>
                  <a:schemeClr val="accent1"/>
                </a:solidFill>
              </a:rPr>
              <a:t>DCP &amp; Club Success Plan   		</a:t>
            </a:r>
            <a:r>
              <a:rPr lang="en-US" dirty="0">
                <a:hlinkClick r:id="rId5"/>
              </a:rPr>
              <a:t>Toastmasters.org/1111_dcp</a:t>
            </a:r>
            <a:endParaRPr lang="en-US" dirty="0"/>
          </a:p>
          <a:p>
            <a:r>
              <a:rPr lang="en-US" spc="-80" dirty="0">
                <a:solidFill>
                  <a:schemeClr val="accent1"/>
                </a:solidFill>
              </a:rPr>
              <a:t>Area Directors Club Visit Report - 	</a:t>
            </a:r>
            <a:r>
              <a:rPr lang="en-US" dirty="0">
                <a:hlinkClick r:id="rId6"/>
              </a:rPr>
              <a:t>Toastmasters.org/1471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9165657"/>
      </p:ext>
    </p:extLst>
  </p:cSld>
  <p:clrMapOvr>
    <a:masterClrMapping/>
  </p:clrMapOvr>
  <p:transition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458200" y="6172200"/>
            <a:ext cx="457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>
                <a:solidFill>
                  <a:srgbClr val="800000"/>
                </a:solidFill>
              </a:rPr>
              <a:t>3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chemeClr val="accent3"/>
                </a:solidFill>
              </a:rPr>
              <a:t>Moments of Truth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66700" y="1542716"/>
            <a:ext cx="8610600" cy="358140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ebdings" charset="0"/>
              <a:buChar char="4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0"/>
              <a:buChar char="§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398463" indent="-398463"/>
            <a:r>
              <a:rPr lang="en-US" dirty="0"/>
              <a:t>First Impressions</a:t>
            </a:r>
          </a:p>
          <a:p>
            <a:pPr marL="398463" indent="-398463"/>
            <a:r>
              <a:rPr lang="en-US" dirty="0"/>
              <a:t>Membership Orientation</a:t>
            </a:r>
          </a:p>
          <a:p>
            <a:pPr marL="398463" indent="-398463"/>
            <a:r>
              <a:rPr lang="en-US" dirty="0"/>
              <a:t>Fellowship, Variety, and Communication</a:t>
            </a:r>
          </a:p>
          <a:p>
            <a:pPr marL="398463" indent="-398463"/>
            <a:r>
              <a:rPr lang="en-US" dirty="0"/>
              <a:t>Program Planning and Meeting Organization</a:t>
            </a:r>
          </a:p>
          <a:p>
            <a:pPr marL="398463" indent="-398463"/>
            <a:r>
              <a:rPr lang="en-US" dirty="0"/>
              <a:t>Membership Strength</a:t>
            </a:r>
          </a:p>
          <a:p>
            <a:pPr marL="398463" indent="-398463"/>
            <a:r>
              <a:rPr lang="en-US" dirty="0"/>
              <a:t>Achievement Recognition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A68F463-26DA-FD45-8275-FB9226B7C654}"/>
              </a:ext>
            </a:extLst>
          </p:cNvPr>
          <p:cNvSpPr txBox="1"/>
          <p:nvPr/>
        </p:nvSpPr>
        <p:spPr>
          <a:xfrm>
            <a:off x="156643" y="5829968"/>
            <a:ext cx="47221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Moments of Truth (Item 290)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3E4CB44-7688-8A4F-80FA-6CCF7707FEAA}"/>
              </a:ext>
            </a:extLst>
          </p:cNvPr>
          <p:cNvSpPr/>
          <p:nvPr/>
        </p:nvSpPr>
        <p:spPr>
          <a:xfrm>
            <a:off x="4953000" y="5791200"/>
            <a:ext cx="364420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hlinkClick r:id="rId3"/>
              </a:rPr>
              <a:t>Toastmasters.org/290</a:t>
            </a:r>
            <a:endParaRPr lang="en-US" sz="2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43946801"/>
      </p:ext>
    </p:extLst>
  </p:cSld>
  <p:clrMapOvr>
    <a:masterClrMapping/>
  </p:clrMapOvr>
  <p:transition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chemeClr val="accent3"/>
                </a:solidFill>
              </a:rPr>
              <a:t>Qualifying Requirements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458200" y="6172200"/>
            <a:ext cx="457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>
                <a:solidFill>
                  <a:srgbClr val="800000"/>
                </a:solidFill>
              </a:rPr>
              <a:t>4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300567" y="1295400"/>
            <a:ext cx="8542866" cy="358140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ebdings" charset="0"/>
              <a:buChar char="4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0"/>
              <a:buChar char="§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 dirty="0"/>
              <a:t>Distinguished Club Program Qualifier</a:t>
            </a:r>
          </a:p>
          <a:p>
            <a:pPr lvl="1"/>
            <a:r>
              <a:rPr lang="en-US" sz="3200" dirty="0"/>
              <a:t>Membership of 20 or a net growth of five or more new members as of June 30, 2021</a:t>
            </a:r>
          </a:p>
          <a:p>
            <a:pPr lvl="1"/>
            <a:r>
              <a:rPr lang="en-US" sz="3200" dirty="0"/>
              <a:t>Membership base is number of members on July 1, 2020</a:t>
            </a:r>
          </a:p>
          <a:p>
            <a:pPr lvl="1"/>
            <a:r>
              <a:rPr lang="en-US" sz="3200" dirty="0"/>
              <a:t>Net Growth is Club membership increase between July 1, 2020 &amp; June 30, 2021</a:t>
            </a:r>
            <a:endParaRPr lang="en-US" sz="36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98880750"/>
      </p:ext>
    </p:extLst>
  </p:cSld>
  <p:clrMapOvr>
    <a:masterClrMapping/>
  </p:clrMapOvr>
  <p:transition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chemeClr val="accent3"/>
                </a:solidFill>
              </a:rPr>
              <a:t>DCP Education Goals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458200" y="6172200"/>
            <a:ext cx="457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>
                <a:solidFill>
                  <a:srgbClr val="800000"/>
                </a:solidFill>
              </a:rPr>
              <a:t>7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0" y="1156156"/>
            <a:ext cx="8686800" cy="4589621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ebdings" charset="0"/>
              <a:buChar char="4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0"/>
              <a:buChar char="§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lvl="1"/>
            <a:r>
              <a:rPr lang="en-US" sz="3200" dirty="0"/>
              <a:t>Education</a:t>
            </a:r>
          </a:p>
          <a:p>
            <a:pPr marL="914400" lvl="2" indent="0">
              <a:buNone/>
            </a:pPr>
            <a:r>
              <a:rPr lang="en-US" sz="2800" dirty="0"/>
              <a:t>1. Four Level 1 awards achieved </a:t>
            </a:r>
          </a:p>
          <a:p>
            <a:pPr marL="914400" lvl="2" indent="0">
              <a:buNone/>
            </a:pPr>
            <a:r>
              <a:rPr lang="en-US" sz="2800" dirty="0"/>
              <a:t>2. Two Level 2 awards achieved </a:t>
            </a:r>
          </a:p>
          <a:p>
            <a:pPr marL="914400" lvl="2" indent="0">
              <a:buNone/>
            </a:pPr>
            <a:r>
              <a:rPr lang="en-US" sz="2800" dirty="0"/>
              <a:t>3. Two more Level 2 awards achieved </a:t>
            </a:r>
          </a:p>
          <a:p>
            <a:pPr marL="914400" lvl="2" indent="0">
              <a:buNone/>
            </a:pPr>
            <a:r>
              <a:rPr lang="en-US" sz="2800" dirty="0"/>
              <a:t>4. Two Level 3 awards achieved </a:t>
            </a:r>
          </a:p>
          <a:p>
            <a:pPr marL="914400" lvl="2" indent="0">
              <a:buNone/>
            </a:pPr>
            <a:r>
              <a:rPr lang="en-US" sz="2800" dirty="0"/>
              <a:t>5. One Level 4, Level 5, or DTM award achieved </a:t>
            </a:r>
          </a:p>
          <a:p>
            <a:pPr marL="914400" lvl="2" indent="0">
              <a:buNone/>
            </a:pPr>
            <a:r>
              <a:rPr lang="en-US" sz="2800" dirty="0"/>
              <a:t>6. One more Level 4, Level 5, or DTM award achieved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F35F86D-60BA-2C4C-AB3C-7A8A70D4530F}"/>
              </a:ext>
            </a:extLst>
          </p:cNvPr>
          <p:cNvSpPr/>
          <p:nvPr/>
        </p:nvSpPr>
        <p:spPr>
          <a:xfrm>
            <a:off x="5757857" y="5987534"/>
            <a:ext cx="29289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3"/>
              </a:rPr>
              <a:t>toastmasters.org/1111_dcp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AAA6F78-D17C-794E-A5DF-FE166EA6DCAB}"/>
              </a:ext>
            </a:extLst>
          </p:cNvPr>
          <p:cNvSpPr/>
          <p:nvPr/>
        </p:nvSpPr>
        <p:spPr>
          <a:xfrm>
            <a:off x="457200" y="5987534"/>
            <a:ext cx="5410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Distinguished Club Program &amp; Club Success Plan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31911125"/>
      </p:ext>
    </p:extLst>
  </p:cSld>
  <p:clrMapOvr>
    <a:masterClrMapping/>
  </p:clrMapOvr>
  <p:transition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chemeClr val="accent3"/>
                </a:solidFill>
              </a:rPr>
              <a:t>Remaining DCP Goals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458200" y="6172200"/>
            <a:ext cx="457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>
                <a:solidFill>
                  <a:srgbClr val="800000"/>
                </a:solidFill>
              </a:rPr>
              <a:t>7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0" y="1236821"/>
            <a:ext cx="8458200" cy="518160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ebdings" charset="0"/>
              <a:buChar char="4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0"/>
              <a:buChar char="§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lvl="1"/>
            <a:r>
              <a:rPr lang="en-US" sz="3200" dirty="0"/>
              <a:t>Membership</a:t>
            </a:r>
          </a:p>
          <a:p>
            <a:pPr lvl="2"/>
            <a:r>
              <a:rPr lang="en-US" sz="2800" dirty="0"/>
              <a:t>7. Four new members</a:t>
            </a:r>
          </a:p>
          <a:p>
            <a:pPr lvl="2"/>
            <a:r>
              <a:rPr lang="en-US" sz="2800" dirty="0"/>
              <a:t>8. Four more new members</a:t>
            </a:r>
          </a:p>
          <a:p>
            <a:pPr lvl="1"/>
            <a:r>
              <a:rPr lang="en-US" sz="3200" dirty="0"/>
              <a:t>Training</a:t>
            </a:r>
          </a:p>
          <a:p>
            <a:pPr lvl="2"/>
            <a:r>
              <a:rPr lang="en-US" sz="2800" dirty="0"/>
              <a:t>9. Minimum of four club officers trained during each of two training periods</a:t>
            </a:r>
          </a:p>
          <a:p>
            <a:pPr lvl="1"/>
            <a:r>
              <a:rPr lang="en-US" sz="3200" dirty="0"/>
              <a:t>Administration</a:t>
            </a:r>
          </a:p>
          <a:p>
            <a:pPr lvl="2"/>
            <a:r>
              <a:rPr lang="en-US" sz="2800" dirty="0"/>
              <a:t>10. One membership dues-renewal report and one club officer list submitted on time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CFAD0E3-2855-7C46-8943-9BF725A76A75}"/>
              </a:ext>
            </a:extLst>
          </p:cNvPr>
          <p:cNvSpPr/>
          <p:nvPr/>
        </p:nvSpPr>
        <p:spPr>
          <a:xfrm>
            <a:off x="5736086" y="5987534"/>
            <a:ext cx="29289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3"/>
              </a:rPr>
              <a:t>toastmasters.org/1111_dcp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C6DEF66-BBD1-E94E-B49A-989A994003AB}"/>
              </a:ext>
            </a:extLst>
          </p:cNvPr>
          <p:cNvSpPr/>
          <p:nvPr/>
        </p:nvSpPr>
        <p:spPr>
          <a:xfrm>
            <a:off x="435429" y="5987534"/>
            <a:ext cx="5410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Distinguished Club Program &amp; Club Success Plan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28459063"/>
      </p:ext>
    </p:extLst>
  </p:cSld>
  <p:clrMapOvr>
    <a:masterClrMapping/>
  </p:clrMapOvr>
  <p:transition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chemeClr val="accent3"/>
                </a:solidFill>
              </a:rPr>
              <a:t>Distinguished Club Program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458200" y="6172200"/>
            <a:ext cx="457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>
                <a:solidFill>
                  <a:srgbClr val="800000"/>
                </a:solidFill>
              </a:rPr>
              <a:t>8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631062"/>
            <a:ext cx="7315200" cy="1636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Content Placeholder 2"/>
          <p:cNvSpPr txBox="1">
            <a:spLocks/>
          </p:cNvSpPr>
          <p:nvPr/>
        </p:nvSpPr>
        <p:spPr>
          <a:xfrm>
            <a:off x="457200" y="1188720"/>
            <a:ext cx="8229600" cy="358140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ebdings" charset="0"/>
              <a:buChar char="4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0"/>
              <a:buChar char="§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398463" indent="-398463">
              <a:tabLst>
                <a:tab pos="398463" algn="l"/>
              </a:tabLst>
            </a:pPr>
            <a:r>
              <a:rPr lang="en-US" dirty="0"/>
              <a:t>Distinguished, Select Distinguished, President’s Distinguished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221DF4B-756E-604B-B69F-870885CA2120}"/>
              </a:ext>
            </a:extLst>
          </p:cNvPr>
          <p:cNvSpPr/>
          <p:nvPr/>
        </p:nvSpPr>
        <p:spPr>
          <a:xfrm>
            <a:off x="5757857" y="5637907"/>
            <a:ext cx="29289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3"/>
              </a:rPr>
              <a:t>toastmasters.org/1111_dcp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8C48B1F-467E-4543-A43B-15C14AB71DCE}"/>
              </a:ext>
            </a:extLst>
          </p:cNvPr>
          <p:cNvSpPr/>
          <p:nvPr/>
        </p:nvSpPr>
        <p:spPr>
          <a:xfrm>
            <a:off x="457200" y="5637907"/>
            <a:ext cx="5410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Distinguished Club Program &amp; Club Success Plan</a:t>
            </a:r>
          </a:p>
        </p:txBody>
      </p:sp>
    </p:spTree>
    <p:extLst>
      <p:ext uri="{BB962C8B-B14F-4D97-AF65-F5344CB8AC3E}">
        <p14:creationId xmlns:p14="http://schemas.microsoft.com/office/powerpoint/2010/main" val="4092457000"/>
      </p:ext>
    </p:extLst>
  </p:cSld>
  <p:clrMapOvr>
    <a:masterClrMapping/>
  </p:clrMapOvr>
  <p:transition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chemeClr val="accent3"/>
                </a:solidFill>
              </a:rPr>
              <a:t>Club Success Plan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458200" y="6172200"/>
            <a:ext cx="457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>
                <a:solidFill>
                  <a:srgbClr val="800000"/>
                </a:solidFill>
              </a:rPr>
              <a:t>21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7D76E81-418F-D24C-99B4-E0977790F314}"/>
              </a:ext>
            </a:extLst>
          </p:cNvPr>
          <p:cNvSpPr/>
          <p:nvPr/>
        </p:nvSpPr>
        <p:spPr>
          <a:xfrm>
            <a:off x="5529257" y="5955268"/>
            <a:ext cx="29289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2"/>
              </a:rPr>
              <a:t>toastmasters.org/1111_dcp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7C50F94-61CE-B14A-892A-5CB712F4AF53}"/>
              </a:ext>
            </a:extLst>
          </p:cNvPr>
          <p:cNvSpPr/>
          <p:nvPr/>
        </p:nvSpPr>
        <p:spPr>
          <a:xfrm>
            <a:off x="228600" y="5955268"/>
            <a:ext cx="5410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Distinguished Club Program &amp; Club Success Plan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F439617-8D22-5F42-98CC-E84AF5433376}"/>
              </a:ext>
            </a:extLst>
          </p:cNvPr>
          <p:cNvSpPr txBox="1"/>
          <p:nvPr/>
        </p:nvSpPr>
        <p:spPr>
          <a:xfrm>
            <a:off x="5334000" y="1895207"/>
            <a:ext cx="3666388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18 pages</a:t>
            </a:r>
          </a:p>
          <a:p>
            <a:r>
              <a:rPr lang="en-US" dirty="0">
                <a:sym typeface="Wingdings" panose="05000000000000000000" pitchFamily="2" charset="2"/>
              </a:rPr>
              <a:t></a:t>
            </a:r>
            <a:r>
              <a:rPr lang="en-US" dirty="0"/>
              <a:t> 1 - 3) Who we are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      4) Qualifying Requirement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      5) State of your club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 6 - 8) Education Action Plan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 9 -11) Membership Goals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12-14) Training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15-17) Administration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     18) Commitment Signatures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E1D7A9E-8A0A-44FE-8594-2F2288D1F1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133" y="801705"/>
            <a:ext cx="4665133" cy="5153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8721668"/>
      </p:ext>
    </p:extLst>
  </p:cSld>
  <p:clrMapOvr>
    <a:masterClrMapping/>
  </p:clrMapOvr>
  <p:transition>
    <p:cut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2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2011- blank_template">
  <a:themeElements>
    <a:clrScheme name="Basic 14">
      <a:dk1>
        <a:srgbClr val="000000"/>
      </a:dk1>
      <a:lt1>
        <a:srgbClr val="FFFFFF"/>
      </a:lt1>
      <a:dk2>
        <a:srgbClr val="004165"/>
      </a:dk2>
      <a:lt2>
        <a:srgbClr val="808080"/>
      </a:lt2>
      <a:accent1>
        <a:srgbClr val="772432"/>
      </a:accent1>
      <a:accent2>
        <a:srgbClr val="004165"/>
      </a:accent2>
      <a:accent3>
        <a:srgbClr val="FFFFFF"/>
      </a:accent3>
      <a:accent4>
        <a:srgbClr val="000000"/>
      </a:accent4>
      <a:accent5>
        <a:srgbClr val="BDACAD"/>
      </a:accent5>
      <a:accent6>
        <a:srgbClr val="003A5B"/>
      </a:accent6>
      <a:hlink>
        <a:srgbClr val="CD202C"/>
      </a:hlink>
      <a:folHlink>
        <a:srgbClr val="CD202C"/>
      </a:folHlink>
    </a:clrScheme>
    <a:fontScheme name="Basic">
      <a:majorFont>
        <a:latin typeface="Arial"/>
        <a:ea typeface="ヒラギノ角ゴ Pro W3"/>
        <a:cs typeface="ヒラギノ角ゴ Pro W3"/>
      </a:majorFont>
      <a:minorFont>
        <a:latin typeface="Arial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Basic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sic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sic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sic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sic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sic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sic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sic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sic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sic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sic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sic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sic 13">
        <a:dk1>
          <a:srgbClr val="000000"/>
        </a:dk1>
        <a:lt1>
          <a:srgbClr val="FFFFFF"/>
        </a:lt1>
        <a:dk2>
          <a:srgbClr val="004165"/>
        </a:dk2>
        <a:lt2>
          <a:srgbClr val="808080"/>
        </a:lt2>
        <a:accent1>
          <a:srgbClr val="772432"/>
        </a:accent1>
        <a:accent2>
          <a:srgbClr val="004165"/>
        </a:accent2>
        <a:accent3>
          <a:srgbClr val="FFFFFF"/>
        </a:accent3>
        <a:accent4>
          <a:srgbClr val="000000"/>
        </a:accent4>
        <a:accent5>
          <a:srgbClr val="BDACAD"/>
        </a:accent5>
        <a:accent6>
          <a:srgbClr val="003A5B"/>
        </a:accent6>
        <a:hlink>
          <a:srgbClr val="A9B2B1"/>
        </a:hlink>
        <a:folHlink>
          <a:srgbClr val="F2DF7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sic 14">
        <a:dk1>
          <a:srgbClr val="000000"/>
        </a:dk1>
        <a:lt1>
          <a:srgbClr val="FFFFFF"/>
        </a:lt1>
        <a:dk2>
          <a:srgbClr val="004165"/>
        </a:dk2>
        <a:lt2>
          <a:srgbClr val="808080"/>
        </a:lt2>
        <a:accent1>
          <a:srgbClr val="772432"/>
        </a:accent1>
        <a:accent2>
          <a:srgbClr val="004165"/>
        </a:accent2>
        <a:accent3>
          <a:srgbClr val="FFFFFF"/>
        </a:accent3>
        <a:accent4>
          <a:srgbClr val="000000"/>
        </a:accent4>
        <a:accent5>
          <a:srgbClr val="BDACAD"/>
        </a:accent5>
        <a:accent6>
          <a:srgbClr val="003A5B"/>
        </a:accent6>
        <a:hlink>
          <a:srgbClr val="CD202C"/>
        </a:hlink>
        <a:folHlink>
          <a:srgbClr val="CD202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sic 15">
        <a:dk1>
          <a:srgbClr val="000000"/>
        </a:dk1>
        <a:lt1>
          <a:srgbClr val="FFFFFF"/>
        </a:lt1>
        <a:dk2>
          <a:srgbClr val="004165"/>
        </a:dk2>
        <a:lt2>
          <a:srgbClr val="808080"/>
        </a:lt2>
        <a:accent1>
          <a:srgbClr val="772432"/>
        </a:accent1>
        <a:accent2>
          <a:srgbClr val="004165"/>
        </a:accent2>
        <a:accent3>
          <a:srgbClr val="FFFFFF"/>
        </a:accent3>
        <a:accent4>
          <a:srgbClr val="000000"/>
        </a:accent4>
        <a:accent5>
          <a:srgbClr val="BDACAD"/>
        </a:accent5>
        <a:accent6>
          <a:srgbClr val="003A5B"/>
        </a:accent6>
        <a:hlink>
          <a:srgbClr val="A9B2B1"/>
        </a:hlink>
        <a:folHlink>
          <a:srgbClr val="CD202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Spacer">
  <a:themeElements>
    <a:clrScheme name="Spacer 13">
      <a:dk1>
        <a:srgbClr val="000000"/>
      </a:dk1>
      <a:lt1>
        <a:srgbClr val="FFFFFF"/>
      </a:lt1>
      <a:dk2>
        <a:srgbClr val="004165"/>
      </a:dk2>
      <a:lt2>
        <a:srgbClr val="808080"/>
      </a:lt2>
      <a:accent1>
        <a:srgbClr val="772432"/>
      </a:accent1>
      <a:accent2>
        <a:srgbClr val="004165"/>
      </a:accent2>
      <a:accent3>
        <a:srgbClr val="FFFFFF"/>
      </a:accent3>
      <a:accent4>
        <a:srgbClr val="000000"/>
      </a:accent4>
      <a:accent5>
        <a:srgbClr val="BDACAD"/>
      </a:accent5>
      <a:accent6>
        <a:srgbClr val="003A5B"/>
      </a:accent6>
      <a:hlink>
        <a:srgbClr val="CD202C"/>
      </a:hlink>
      <a:folHlink>
        <a:srgbClr val="CD202C"/>
      </a:folHlink>
    </a:clrScheme>
    <a:fontScheme name="Spacer">
      <a:majorFont>
        <a:latin typeface="Arial"/>
        <a:ea typeface="ヒラギノ角ゴ Pro W3"/>
        <a:cs typeface=""/>
      </a:majorFont>
      <a:minorFont>
        <a:latin typeface="Arial"/>
        <a:ea typeface="ヒラギノ角ゴ Pro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Spac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pac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pac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pac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pac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pac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pac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pac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pac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pac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pac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pac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pacer 13">
        <a:dk1>
          <a:srgbClr val="000000"/>
        </a:dk1>
        <a:lt1>
          <a:srgbClr val="FFFFFF"/>
        </a:lt1>
        <a:dk2>
          <a:srgbClr val="004165"/>
        </a:dk2>
        <a:lt2>
          <a:srgbClr val="808080"/>
        </a:lt2>
        <a:accent1>
          <a:srgbClr val="772432"/>
        </a:accent1>
        <a:accent2>
          <a:srgbClr val="004165"/>
        </a:accent2>
        <a:accent3>
          <a:srgbClr val="FFFFFF"/>
        </a:accent3>
        <a:accent4>
          <a:srgbClr val="000000"/>
        </a:accent4>
        <a:accent5>
          <a:srgbClr val="BDACAD"/>
        </a:accent5>
        <a:accent6>
          <a:srgbClr val="003A5B"/>
        </a:accent6>
        <a:hlink>
          <a:srgbClr val="CD202C"/>
        </a:hlink>
        <a:folHlink>
          <a:srgbClr val="CD202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pacer 14">
        <a:dk1>
          <a:srgbClr val="000000"/>
        </a:dk1>
        <a:lt1>
          <a:srgbClr val="FFFFFF"/>
        </a:lt1>
        <a:dk2>
          <a:srgbClr val="004165"/>
        </a:dk2>
        <a:lt2>
          <a:srgbClr val="808080"/>
        </a:lt2>
        <a:accent1>
          <a:srgbClr val="772432"/>
        </a:accent1>
        <a:accent2>
          <a:srgbClr val="004165"/>
        </a:accent2>
        <a:accent3>
          <a:srgbClr val="FFFFFF"/>
        </a:accent3>
        <a:accent4>
          <a:srgbClr val="000000"/>
        </a:accent4>
        <a:accent5>
          <a:srgbClr val="BDACAD"/>
        </a:accent5>
        <a:accent6>
          <a:srgbClr val="003A5B"/>
        </a:accent6>
        <a:hlink>
          <a:srgbClr val="A9B2B1"/>
        </a:hlink>
        <a:folHlink>
          <a:srgbClr val="CD202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2011- blank_template.pot</Template>
  <TotalTime>4415</TotalTime>
  <Words>1784</Words>
  <Application>Microsoft Office PowerPoint</Application>
  <PresentationFormat>On-screen Show (4:3)</PresentationFormat>
  <Paragraphs>334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31</vt:i4>
      </vt:variant>
    </vt:vector>
  </HeadingPairs>
  <TitlesOfParts>
    <vt:vector size="36" baseType="lpstr">
      <vt:lpstr>Arial</vt:lpstr>
      <vt:lpstr>Webdings</vt:lpstr>
      <vt:lpstr>Wingdings</vt:lpstr>
      <vt:lpstr>2011- blank_template</vt:lpstr>
      <vt:lpstr>Spacer</vt:lpstr>
      <vt:lpstr>Club Officer TRAINING</vt:lpstr>
      <vt:lpstr>Session Agenda</vt:lpstr>
      <vt:lpstr>Session Objectives</vt:lpstr>
      <vt:lpstr>Moments of Truth</vt:lpstr>
      <vt:lpstr>Qualifying Requirements</vt:lpstr>
      <vt:lpstr>DCP Education Goals</vt:lpstr>
      <vt:lpstr>Remaining DCP Goals</vt:lpstr>
      <vt:lpstr>Distinguished Club Program</vt:lpstr>
      <vt:lpstr>Club Success Plan</vt:lpstr>
      <vt:lpstr>Club Success Plan – Page 1</vt:lpstr>
      <vt:lpstr>Club Success Plan – Page 2</vt:lpstr>
      <vt:lpstr>Club Success Plan – Page 2</vt:lpstr>
      <vt:lpstr>Club Success Plan – Page 3</vt:lpstr>
      <vt:lpstr>Club Success Plan – Page 3</vt:lpstr>
      <vt:lpstr>Club Success Plan – Page 4</vt:lpstr>
      <vt:lpstr>Club Success Plan – Page 4</vt:lpstr>
      <vt:lpstr>Club Success Plan – Page 5</vt:lpstr>
      <vt:lpstr>Club Success Plan – Page 5</vt:lpstr>
      <vt:lpstr>Club Success Plan – Pages 6-8</vt:lpstr>
      <vt:lpstr>Club Success Plan – Pages 6-8</vt:lpstr>
      <vt:lpstr>Club Success Plan – Pages 9-11</vt:lpstr>
      <vt:lpstr>Club Success Plan – Pages 9-11</vt:lpstr>
      <vt:lpstr>Club Success Plan – Pages 12-14</vt:lpstr>
      <vt:lpstr>Club Success Plan – Pages 12-14</vt:lpstr>
      <vt:lpstr>Club Success Plan – Pages 15-17</vt:lpstr>
      <vt:lpstr>Club Success Plan – Pages 15-17</vt:lpstr>
      <vt:lpstr>Club Success Plan – Pages 18</vt:lpstr>
      <vt:lpstr>Area Director Club Visit</vt:lpstr>
      <vt:lpstr>Review</vt:lpstr>
      <vt:lpstr>Conclusion: Closing Remarks</vt:lpstr>
      <vt:lpstr>Distinguished Club Program &amp; Club Success Plan</vt:lpstr>
    </vt:vector>
  </TitlesOfParts>
  <Company>Toastmasters International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Diana Helms</dc:creator>
  <cp:lastModifiedBy>Wes Johnson</cp:lastModifiedBy>
  <cp:revision>102</cp:revision>
  <cp:lastPrinted>2012-06-07T15:43:27Z</cp:lastPrinted>
  <dcterms:created xsi:type="dcterms:W3CDTF">2011-08-11T18:02:08Z</dcterms:created>
  <dcterms:modified xsi:type="dcterms:W3CDTF">2020-07-24T23:22:45Z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B6A0C15C-867D-45F7-B8C4-9AB02F284987</vt:lpwstr>
  </property>
  <property fmtid="{D5CDD505-2E9C-101B-9397-08002B2CF9AE}" pid="3" name="ArticulatePath">
    <vt:lpwstr>206FP Thrive in the DRP_05.2018</vt:lpwstr>
  </property>
</Properties>
</file>