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Fay" initials="JF" lastIdx="1" clrIdx="0">
    <p:extLst>
      <p:ext uri="{19B8F6BF-5375-455C-9EA6-DF929625EA0E}">
        <p15:presenceInfo xmlns:p15="http://schemas.microsoft.com/office/powerpoint/2012/main" userId="099c56c0466cce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17" autoAdjust="0"/>
  </p:normalViewPr>
  <p:slideViewPr>
    <p:cSldViewPr snapToGrid="0">
      <p:cViewPr varScale="1">
        <p:scale>
          <a:sx n="75" d="100"/>
          <a:sy n="75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6E40764-AFD5-499A-ADA6-27DD1B88DD8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FA701FB-50CB-4E16-8E9C-DAB5066E7CE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AC720DE-BA75-4572-9EBA-ADE8E2E6E7B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09D83C-11B3-4C5A-BAAE-C9A6FC26DC2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E802600-6C6C-4E68-81F6-AF0653FC820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D7ED663-6FBE-4DDF-B0C7-A36982596F3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F067C76-AB2C-4A8D-AA43-C9E88642E54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1399795-F3A7-4CD8-A456-7721BFBDC29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701640" y="4444920"/>
            <a:ext cx="5606280" cy="3636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3970440" y="8772480"/>
            <a:ext cx="3037680" cy="4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886AC4A-AA0A-4DBC-8661-7F884B5D9C4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35520" y="2047320"/>
            <a:ext cx="12191400" cy="14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opperplate Gothic Bold"/>
              </a:rPr>
              <a:t>Welcome to the </a:t>
            </a:r>
            <a:br>
              <a:rPr dirty="0"/>
            </a:br>
            <a:r>
              <a:rPr lang="en-US" sz="4800" b="0" strike="noStrike" spc="-1" dirty="0">
                <a:solidFill>
                  <a:srgbClr val="000000"/>
                </a:solidFill>
                <a:latin typeface="Copperplate Gothic Bold"/>
              </a:rPr>
              <a:t>District 39 </a:t>
            </a:r>
            <a:br>
              <a:rPr dirty="0"/>
            </a:br>
            <a:r>
              <a:rPr lang="en-US" sz="3600" b="0" strike="noStrike" spc="-1" dirty="0">
                <a:solidFill>
                  <a:srgbClr val="000000"/>
                </a:solidFill>
                <a:latin typeface="Copperplate Gothic Bold"/>
              </a:rPr>
              <a:t>Re-alignment Presentation</a:t>
            </a:r>
            <a:br>
              <a:rPr dirty="0"/>
            </a:br>
            <a:r>
              <a:rPr lang="en-US" sz="2000" spc="-1" dirty="0">
                <a:solidFill>
                  <a:srgbClr val="000000"/>
                </a:solidFill>
                <a:latin typeface="Copperplate Gothic Bold"/>
              </a:rPr>
              <a:t>Town Hall Meeting – April30, 2022</a:t>
            </a:r>
          </a:p>
        </p:txBody>
      </p:sp>
      <p:sp>
        <p:nvSpPr>
          <p:cNvPr id="83" name="CustomShape 2"/>
          <p:cNvSpPr/>
          <p:nvPr/>
        </p:nvSpPr>
        <p:spPr>
          <a:xfrm>
            <a:off x="182880" y="4480560"/>
            <a:ext cx="11802240" cy="80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14060" b="1" i="1" strike="noStrike" spc="-1" dirty="0">
                <a:solidFill>
                  <a:srgbClr val="000000"/>
                </a:solidFill>
                <a:latin typeface="Comic Sans MS"/>
              </a:rPr>
              <a:t>Presented by</a:t>
            </a:r>
            <a:r>
              <a:rPr lang="en-US" sz="12780" b="1" i="1" strike="noStrike" spc="-1" dirty="0">
                <a:solidFill>
                  <a:srgbClr val="000000"/>
                </a:solidFill>
                <a:latin typeface="Comic Sans MS"/>
              </a:rPr>
              <a:t>: Jill Fay</a:t>
            </a:r>
            <a:endParaRPr lang="en-US" sz="1278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11200" b="1" i="1" strike="noStrike" spc="-1" dirty="0">
                <a:solidFill>
                  <a:srgbClr val="000000"/>
                </a:solidFill>
                <a:latin typeface="Comic Sans MS"/>
              </a:rPr>
              <a:t>Realignment Chair 2022</a:t>
            </a:r>
            <a:endParaRPr lang="en-US" sz="11200" b="0" strike="noStrike" spc="-1" dirty="0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0" y="0"/>
            <a:ext cx="2666160" cy="316692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4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BCFBF076-FA06-4B9D-8B11-6078BA28DD17}" type="slidenum">
              <a:rPr lang="en-US" sz="1800" b="1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:p15="http://schemas.microsoft.com/office/powerpoint/2012/main"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90E17-0472-4D31-82C5-195AFF68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22" y="357807"/>
            <a:ext cx="4670476" cy="5353036"/>
          </a:xfrm>
          <a:prstGeom prst="rect">
            <a:avLst/>
          </a:prstGeom>
        </p:spPr>
      </p:pic>
      <p:sp>
        <p:nvSpPr>
          <p:cNvPr id="257" name="CustomShape 1"/>
          <p:cNvSpPr/>
          <p:nvPr/>
        </p:nvSpPr>
        <p:spPr>
          <a:xfrm>
            <a:off x="0" y="0"/>
            <a:ext cx="2425320" cy="105552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911880" y="3291120"/>
            <a:ext cx="10616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960840" y="397296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960840" y="4069800"/>
            <a:ext cx="50688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5"/>
          <p:cNvSpPr/>
          <p:nvPr/>
        </p:nvSpPr>
        <p:spPr>
          <a:xfrm>
            <a:off x="924480" y="5188680"/>
            <a:ext cx="8438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6"/>
          <p:cNvSpPr/>
          <p:nvPr/>
        </p:nvSpPr>
        <p:spPr>
          <a:xfrm>
            <a:off x="2712960" y="35589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7"/>
          <p:cNvSpPr/>
          <p:nvPr/>
        </p:nvSpPr>
        <p:spPr>
          <a:xfrm>
            <a:off x="2712960" y="41961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8"/>
          <p:cNvSpPr/>
          <p:nvPr/>
        </p:nvSpPr>
        <p:spPr>
          <a:xfrm>
            <a:off x="2712960" y="5434560"/>
            <a:ext cx="394560" cy="141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10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1"/>
          <p:cNvSpPr/>
          <p:nvPr/>
        </p:nvSpPr>
        <p:spPr>
          <a:xfrm>
            <a:off x="7823487" y="274976"/>
            <a:ext cx="3794400" cy="5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pperplate Gothic Bold"/>
                <a:ea typeface="DejaVu Sans"/>
              </a:rPr>
              <a:t>Division I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68" name="CustomShape 1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B05F4DDD-BB06-4E25-82C2-EE86687E3586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9977F7-1F25-4A19-982F-3F655403949F}"/>
              </a:ext>
            </a:extLst>
          </p:cNvPr>
          <p:cNvGrpSpPr/>
          <p:nvPr/>
        </p:nvGrpSpPr>
        <p:grpSpPr>
          <a:xfrm>
            <a:off x="7521524" y="965009"/>
            <a:ext cx="4590793" cy="3206491"/>
            <a:chOff x="6189296" y="2826390"/>
            <a:chExt cx="5650795" cy="3400434"/>
          </a:xfrm>
        </p:grpSpPr>
        <p:sp>
          <p:nvSpPr>
            <p:cNvPr id="269" name="CustomShape 13"/>
            <p:cNvSpPr/>
            <p:nvPr/>
          </p:nvSpPr>
          <p:spPr>
            <a:xfrm>
              <a:off x="6189296" y="2826390"/>
              <a:ext cx="5650795" cy="340043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14"/>
            <p:cNvSpPr/>
            <p:nvPr/>
          </p:nvSpPr>
          <p:spPr>
            <a:xfrm>
              <a:off x="6189296" y="2906100"/>
              <a:ext cx="5529532" cy="29686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Division I: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Lost 0 Club</a:t>
              </a:r>
              <a:r>
                <a:rPr lang="en-US" sz="1600" b="1" spc="-1" dirty="0">
                  <a:latin typeface="Arial"/>
                </a:rPr>
                <a:t>s: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Gained 0 Clubs: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Moved 0 Clubs:</a:t>
              </a: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</p:txBody>
        </p:sp>
      </p:grpSp>
      <p:graphicFrame>
        <p:nvGraphicFramePr>
          <p:cNvPr id="271" name="Table 15"/>
          <p:cNvGraphicFramePr/>
          <p:nvPr>
            <p:extLst>
              <p:ext uri="{D42A27DB-BD31-4B8C-83A1-F6EECF244321}">
                <p14:modId xmlns:p14="http://schemas.microsoft.com/office/powerpoint/2010/main" val="3210326263"/>
              </p:ext>
            </p:extLst>
          </p:nvPr>
        </p:nvGraphicFramePr>
        <p:xfrm>
          <a:off x="7562539" y="4445286"/>
          <a:ext cx="4410245" cy="1589194"/>
        </p:xfrm>
        <a:graphic>
          <a:graphicData uri="http://schemas.openxmlformats.org/drawingml/2006/table">
            <a:tbl>
              <a:tblPr/>
              <a:tblGrid>
                <a:gridCol w="110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Areas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None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None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849860-500C-4998-B250-3D7F2307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33" y="429758"/>
            <a:ext cx="2800350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0" y="0"/>
            <a:ext cx="2425320" cy="105552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2"/>
          <p:cNvSpPr/>
          <p:nvPr/>
        </p:nvSpPr>
        <p:spPr>
          <a:xfrm>
            <a:off x="911880" y="3291120"/>
            <a:ext cx="10616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3"/>
          <p:cNvSpPr/>
          <p:nvPr/>
        </p:nvSpPr>
        <p:spPr>
          <a:xfrm>
            <a:off x="960840" y="397296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4"/>
          <p:cNvSpPr/>
          <p:nvPr/>
        </p:nvSpPr>
        <p:spPr>
          <a:xfrm>
            <a:off x="960840" y="4069800"/>
            <a:ext cx="50688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5"/>
          <p:cNvSpPr/>
          <p:nvPr/>
        </p:nvSpPr>
        <p:spPr>
          <a:xfrm>
            <a:off x="924480" y="5188680"/>
            <a:ext cx="8438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6"/>
          <p:cNvSpPr/>
          <p:nvPr/>
        </p:nvSpPr>
        <p:spPr>
          <a:xfrm>
            <a:off x="2712960" y="35589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2712960" y="41961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8"/>
          <p:cNvSpPr/>
          <p:nvPr/>
        </p:nvSpPr>
        <p:spPr>
          <a:xfrm>
            <a:off x="2712960" y="5434560"/>
            <a:ext cx="394560" cy="141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9"/>
          <p:cNvSpPr/>
          <p:nvPr/>
        </p:nvSpPr>
        <p:spPr>
          <a:xfrm>
            <a:off x="3948480" y="5145120"/>
            <a:ext cx="61272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10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11"/>
          <p:cNvSpPr/>
          <p:nvPr/>
        </p:nvSpPr>
        <p:spPr>
          <a:xfrm>
            <a:off x="3383280" y="91440"/>
            <a:ext cx="3794400" cy="5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Copperplate Gothic Bold"/>
                <a:ea typeface="DejaVu Sans"/>
              </a:rPr>
              <a:t>Division J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85" name="CustomShape 1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5CD9AA45-B3E4-464A-A163-108E3A1CF447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86" name="CustomShape 13"/>
          <p:cNvSpPr/>
          <p:nvPr/>
        </p:nvSpPr>
        <p:spPr>
          <a:xfrm>
            <a:off x="627307" y="867240"/>
            <a:ext cx="4960425" cy="3290400"/>
          </a:xfrm>
          <a:prstGeom prst="rect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88" name="Table 15"/>
          <p:cNvGraphicFramePr/>
          <p:nvPr>
            <p:extLst>
              <p:ext uri="{D42A27DB-BD31-4B8C-83A1-F6EECF244321}">
                <p14:modId xmlns:p14="http://schemas.microsoft.com/office/powerpoint/2010/main" val="2667654154"/>
              </p:ext>
            </p:extLst>
          </p:nvPr>
        </p:nvGraphicFramePr>
        <p:xfrm>
          <a:off x="6215039" y="867240"/>
          <a:ext cx="4779359" cy="1301624"/>
        </p:xfrm>
        <a:graphic>
          <a:graphicData uri="http://schemas.openxmlformats.org/drawingml/2006/table">
            <a:tbl>
              <a:tblPr/>
              <a:tblGrid>
                <a:gridCol w="119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1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Areas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Clubs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20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--20</a:t>
                      </a:r>
                      <a:endParaRPr lang="en-US" sz="12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064880" y="921960"/>
            <a:ext cx="10061640" cy="458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2E75B6"/>
                </a:solidFill>
                <a:latin typeface="Copperplate Gothic Bold"/>
              </a:rPr>
              <a:t>Q &amp; A</a:t>
            </a:r>
            <a:br/>
            <a:br/>
            <a:br/>
            <a:br/>
            <a:endParaRPr lang="en-US" sz="4400" b="0" strike="noStrike" spc="-1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0" y="0"/>
            <a:ext cx="2425320" cy="196596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3"/>
          <p:cNvSpPr/>
          <p:nvPr/>
        </p:nvSpPr>
        <p:spPr>
          <a:xfrm>
            <a:off x="911880" y="189108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4"/>
          <p:cNvSpPr/>
          <p:nvPr/>
        </p:nvSpPr>
        <p:spPr>
          <a:xfrm>
            <a:off x="959400" y="265644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5"/>
          <p:cNvSpPr/>
          <p:nvPr/>
        </p:nvSpPr>
        <p:spPr>
          <a:xfrm>
            <a:off x="960840" y="249048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6"/>
          <p:cNvSpPr/>
          <p:nvPr/>
        </p:nvSpPr>
        <p:spPr>
          <a:xfrm>
            <a:off x="911880" y="3291120"/>
            <a:ext cx="10616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7"/>
          <p:cNvSpPr/>
          <p:nvPr/>
        </p:nvSpPr>
        <p:spPr>
          <a:xfrm>
            <a:off x="960840" y="397296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8"/>
          <p:cNvSpPr/>
          <p:nvPr/>
        </p:nvSpPr>
        <p:spPr>
          <a:xfrm>
            <a:off x="960840" y="4069800"/>
            <a:ext cx="50688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9"/>
          <p:cNvSpPr/>
          <p:nvPr/>
        </p:nvSpPr>
        <p:spPr>
          <a:xfrm>
            <a:off x="960840" y="4512960"/>
            <a:ext cx="1615320" cy="317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10"/>
          <p:cNvSpPr/>
          <p:nvPr/>
        </p:nvSpPr>
        <p:spPr>
          <a:xfrm>
            <a:off x="924480" y="5188680"/>
            <a:ext cx="8438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11"/>
          <p:cNvSpPr/>
          <p:nvPr/>
        </p:nvSpPr>
        <p:spPr>
          <a:xfrm>
            <a:off x="2693880" y="2490480"/>
            <a:ext cx="8280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12"/>
          <p:cNvSpPr/>
          <p:nvPr/>
        </p:nvSpPr>
        <p:spPr>
          <a:xfrm>
            <a:off x="2689560" y="276408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13"/>
          <p:cNvSpPr/>
          <p:nvPr/>
        </p:nvSpPr>
        <p:spPr>
          <a:xfrm>
            <a:off x="2710080" y="3034080"/>
            <a:ext cx="1102320" cy="339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14"/>
          <p:cNvSpPr/>
          <p:nvPr/>
        </p:nvSpPr>
        <p:spPr>
          <a:xfrm>
            <a:off x="2712960" y="35589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15"/>
          <p:cNvSpPr/>
          <p:nvPr/>
        </p:nvSpPr>
        <p:spPr>
          <a:xfrm>
            <a:off x="2712960" y="3917520"/>
            <a:ext cx="101700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16"/>
          <p:cNvSpPr/>
          <p:nvPr/>
        </p:nvSpPr>
        <p:spPr>
          <a:xfrm>
            <a:off x="2712960" y="41961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17"/>
          <p:cNvSpPr/>
          <p:nvPr/>
        </p:nvSpPr>
        <p:spPr>
          <a:xfrm>
            <a:off x="2689560" y="4506120"/>
            <a:ext cx="104004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18"/>
          <p:cNvSpPr/>
          <p:nvPr/>
        </p:nvSpPr>
        <p:spPr>
          <a:xfrm>
            <a:off x="2701440" y="4748760"/>
            <a:ext cx="4089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19"/>
          <p:cNvSpPr/>
          <p:nvPr/>
        </p:nvSpPr>
        <p:spPr>
          <a:xfrm>
            <a:off x="2716200" y="5022360"/>
            <a:ext cx="940680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20"/>
          <p:cNvSpPr/>
          <p:nvPr/>
        </p:nvSpPr>
        <p:spPr>
          <a:xfrm>
            <a:off x="2712960" y="5434560"/>
            <a:ext cx="394560" cy="141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21"/>
          <p:cNvSpPr/>
          <p:nvPr/>
        </p:nvSpPr>
        <p:spPr>
          <a:xfrm>
            <a:off x="3912480" y="3295800"/>
            <a:ext cx="648360" cy="160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22"/>
          <p:cNvSpPr/>
          <p:nvPr/>
        </p:nvSpPr>
        <p:spPr>
          <a:xfrm>
            <a:off x="3912480" y="4632480"/>
            <a:ext cx="648360" cy="125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23"/>
          <p:cNvSpPr/>
          <p:nvPr/>
        </p:nvSpPr>
        <p:spPr>
          <a:xfrm>
            <a:off x="3948480" y="5145120"/>
            <a:ext cx="61272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24"/>
          <p:cNvSpPr/>
          <p:nvPr/>
        </p:nvSpPr>
        <p:spPr>
          <a:xfrm>
            <a:off x="4800240" y="4549320"/>
            <a:ext cx="506880" cy="28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25"/>
          <p:cNvSpPr/>
          <p:nvPr/>
        </p:nvSpPr>
        <p:spPr>
          <a:xfrm>
            <a:off x="4800240" y="5036040"/>
            <a:ext cx="506880" cy="539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26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7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2672F7EB-20F5-4E38-BC56-0D0636E33556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480560" y="182880"/>
            <a:ext cx="3525480" cy="7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Copperplate Gothic Bold"/>
              </a:rPr>
              <a:t>Division A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0"/>
            <a:ext cx="2425320" cy="116676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453D0A6C-ED82-4917-A771-5413EB29401E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F1E07C-405E-4D90-A6B3-52A704563C5B}"/>
              </a:ext>
            </a:extLst>
          </p:cNvPr>
          <p:cNvGrpSpPr/>
          <p:nvPr/>
        </p:nvGrpSpPr>
        <p:grpSpPr>
          <a:xfrm>
            <a:off x="8259491" y="1498044"/>
            <a:ext cx="3763173" cy="1618587"/>
            <a:chOff x="8259491" y="411553"/>
            <a:chExt cx="3763173" cy="1618587"/>
          </a:xfrm>
        </p:grpSpPr>
        <p:sp>
          <p:nvSpPr>
            <p:cNvPr id="105" name="CustomShape 4"/>
            <p:cNvSpPr/>
            <p:nvPr/>
          </p:nvSpPr>
          <p:spPr>
            <a:xfrm>
              <a:off x="8259491" y="411553"/>
              <a:ext cx="3763173" cy="1510413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6" name="CustomShape 5"/>
            <p:cNvSpPr/>
            <p:nvPr/>
          </p:nvSpPr>
          <p:spPr>
            <a:xfrm>
              <a:off x="8415866" y="461934"/>
              <a:ext cx="3196654" cy="15682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trike="noStrike" spc="-1" dirty="0"/>
                <a:t>Division A </a:t>
              </a: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Lost  1 </a:t>
              </a:r>
              <a:r>
                <a:rPr lang="en-US" sz="1600" b="1" spc="-1" dirty="0">
                  <a:latin typeface="Arial"/>
                </a:rPr>
                <a:t>Club: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</a:rPr>
                <a:t>A3 – Blue Tahoe (closed)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Gained 0 clubs</a:t>
              </a: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		</a:t>
              </a:r>
              <a:endParaRPr lang="en-US" sz="1600" b="0" strike="noStrike" spc="-1" dirty="0">
                <a:latin typeface="Arial"/>
              </a:endParaRPr>
            </a:p>
          </p:txBody>
        </p:sp>
      </p:grpSp>
      <p:graphicFrame>
        <p:nvGraphicFramePr>
          <p:cNvPr id="107" name="Table 6"/>
          <p:cNvGraphicFramePr/>
          <p:nvPr>
            <p:extLst>
              <p:ext uri="{D42A27DB-BD31-4B8C-83A1-F6EECF244321}">
                <p14:modId xmlns:p14="http://schemas.microsoft.com/office/powerpoint/2010/main" val="3320727076"/>
              </p:ext>
            </p:extLst>
          </p:nvPr>
        </p:nvGraphicFramePr>
        <p:xfrm>
          <a:off x="8259492" y="4475585"/>
          <a:ext cx="3763173" cy="1472040"/>
        </p:xfrm>
        <a:graphic>
          <a:graphicData uri="http://schemas.openxmlformats.org/drawingml/2006/table">
            <a:tbl>
              <a:tblPr/>
              <a:tblGrid>
                <a:gridCol w="78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2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2022/2023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Areas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3CABC3A-0ABA-4C6E-88F0-C2B26041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47" y="1498044"/>
            <a:ext cx="50292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36028-BDC1-4577-9DCD-D124365D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80" y="1259919"/>
            <a:ext cx="2314575" cy="340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:p15="http://schemas.microsoft.com/office/powerpoint/2012/main" xmlns="">
      <p:transition spd="slow" advTm="1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418135" y="407425"/>
            <a:ext cx="4416426" cy="3137720"/>
          </a:xfrm>
          <a:prstGeom prst="rect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9" name="CustomShape 2"/>
          <p:cNvSpPr/>
          <p:nvPr/>
        </p:nvSpPr>
        <p:spPr>
          <a:xfrm>
            <a:off x="2425320" y="0"/>
            <a:ext cx="5234416" cy="7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pperplate Gothic Bold"/>
              </a:rPr>
              <a:t>Division B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0" y="0"/>
            <a:ext cx="2425320" cy="116676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531C30CA-0C9D-4ADE-A77F-0232783E7CC4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graphicFrame>
        <p:nvGraphicFramePr>
          <p:cNvPr id="114" name="Table 5"/>
          <p:cNvGraphicFramePr/>
          <p:nvPr>
            <p:extLst>
              <p:ext uri="{D42A27DB-BD31-4B8C-83A1-F6EECF244321}">
                <p14:modId xmlns:p14="http://schemas.microsoft.com/office/powerpoint/2010/main" val="4102525479"/>
              </p:ext>
            </p:extLst>
          </p:nvPr>
        </p:nvGraphicFramePr>
        <p:xfrm>
          <a:off x="7398173" y="4144541"/>
          <a:ext cx="4416426" cy="1612583"/>
        </p:xfrm>
        <a:graphic>
          <a:graphicData uri="http://schemas.openxmlformats.org/drawingml/2006/table">
            <a:tbl>
              <a:tblPr/>
              <a:tblGrid>
                <a:gridCol w="110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Areas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None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Clubs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+3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CustomShape 6"/>
          <p:cNvSpPr/>
          <p:nvPr/>
        </p:nvSpPr>
        <p:spPr>
          <a:xfrm rot="21572400">
            <a:off x="7536976" y="495346"/>
            <a:ext cx="4400380" cy="40304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Division B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Lost 1 Club:</a:t>
            </a:r>
            <a:r>
              <a:rPr lang="en-US" sz="1600" b="0" strike="noStrike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latin typeface="Arial"/>
              </a:rPr>
              <a:t>1. B23 – </a:t>
            </a:r>
            <a:r>
              <a:rPr lang="en-US" sz="1600" b="0" strike="noStrike" spc="-1" dirty="0" err="1">
                <a:latin typeface="Arial"/>
              </a:rPr>
              <a:t>Bently</a:t>
            </a:r>
            <a:r>
              <a:rPr lang="en-US" sz="1600" b="0" strike="noStrike" spc="-1" dirty="0">
                <a:latin typeface="Arial"/>
              </a:rPr>
              <a:t> </a:t>
            </a:r>
            <a:r>
              <a:rPr lang="en-US" sz="1600" b="0" strike="noStrike" spc="-1" dirty="0" err="1">
                <a:latin typeface="Arial"/>
              </a:rPr>
              <a:t>Navada</a:t>
            </a:r>
            <a:r>
              <a:rPr lang="en-US" sz="1600" b="0" strike="noStrike" spc="-1" dirty="0">
                <a:latin typeface="Arial"/>
              </a:rPr>
              <a:t> Minden Toastmasters (closed)</a:t>
            </a:r>
          </a:p>
          <a:p>
            <a:pPr>
              <a:lnSpc>
                <a:spcPct val="100000"/>
              </a:lnSpc>
            </a:pPr>
            <a:endParaRPr lang="en-US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Gained 4 Clubs: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latin typeface="Arial"/>
              </a:rPr>
              <a:t>1. B21 – Lake Tahoe (Prospective club)</a:t>
            </a:r>
          </a:p>
          <a:p>
            <a:r>
              <a:rPr lang="en-US" sz="1600" spc="-1" dirty="0">
                <a:latin typeface="Arial"/>
              </a:rPr>
              <a:t>2. B23 – Tesla </a:t>
            </a:r>
            <a:r>
              <a:rPr lang="en-US" sz="1600" b="0" strike="noStrike" spc="-1" dirty="0">
                <a:latin typeface="Arial"/>
              </a:rPr>
              <a:t>(Prospective club)</a:t>
            </a:r>
          </a:p>
          <a:p>
            <a:r>
              <a:rPr lang="en-US" sz="1600" spc="-1" dirty="0">
                <a:latin typeface="Arial"/>
              </a:rPr>
              <a:t>3. B22 –  Ag Orators moved from E51</a:t>
            </a:r>
          </a:p>
          <a:p>
            <a:r>
              <a:rPr lang="en-US" sz="1600" b="0" strike="noStrike" spc="-1" dirty="0">
                <a:latin typeface="Arial"/>
              </a:rPr>
              <a:t>4. B23 - Toastmasters Comedy Club moved from A14.</a:t>
            </a:r>
          </a:p>
          <a:p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13C52-30B8-42FD-AE65-A4CD5C0E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481" y="723960"/>
            <a:ext cx="3067050" cy="593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44729-3689-4793-85F9-FF33C7651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1" y="698150"/>
            <a:ext cx="3534077" cy="543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:p15="http://schemas.microsoft.com/office/powerpoint/2012/main" xmlns="">
      <p:transition spd="slow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832959" y="60840"/>
            <a:ext cx="3705840" cy="6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pperplate Gothic Bold"/>
              </a:rPr>
              <a:t>Division C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0" y="0"/>
            <a:ext cx="2425320" cy="116748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911880" y="189108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959400" y="265644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960840" y="249048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911880" y="3291120"/>
            <a:ext cx="10616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7"/>
          <p:cNvSpPr/>
          <p:nvPr/>
        </p:nvSpPr>
        <p:spPr>
          <a:xfrm>
            <a:off x="960840" y="397296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8"/>
          <p:cNvSpPr/>
          <p:nvPr/>
        </p:nvSpPr>
        <p:spPr>
          <a:xfrm>
            <a:off x="960840" y="4069800"/>
            <a:ext cx="50688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9"/>
          <p:cNvSpPr/>
          <p:nvPr/>
        </p:nvSpPr>
        <p:spPr>
          <a:xfrm>
            <a:off x="960840" y="4512960"/>
            <a:ext cx="1615320" cy="317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0"/>
          <p:cNvSpPr/>
          <p:nvPr/>
        </p:nvSpPr>
        <p:spPr>
          <a:xfrm>
            <a:off x="924480" y="5188680"/>
            <a:ext cx="8438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1"/>
          <p:cNvSpPr/>
          <p:nvPr/>
        </p:nvSpPr>
        <p:spPr>
          <a:xfrm>
            <a:off x="2671920" y="1738800"/>
            <a:ext cx="984960" cy="227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2"/>
          <p:cNvSpPr/>
          <p:nvPr/>
        </p:nvSpPr>
        <p:spPr>
          <a:xfrm>
            <a:off x="2671920" y="1856520"/>
            <a:ext cx="438120" cy="234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3"/>
          <p:cNvSpPr/>
          <p:nvPr/>
        </p:nvSpPr>
        <p:spPr>
          <a:xfrm>
            <a:off x="2671920" y="2057400"/>
            <a:ext cx="1057680" cy="155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4"/>
          <p:cNvSpPr/>
          <p:nvPr/>
        </p:nvSpPr>
        <p:spPr>
          <a:xfrm>
            <a:off x="2693880" y="2324160"/>
            <a:ext cx="963000" cy="24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15"/>
          <p:cNvSpPr/>
          <p:nvPr/>
        </p:nvSpPr>
        <p:spPr>
          <a:xfrm>
            <a:off x="2693880" y="2490480"/>
            <a:ext cx="8280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16"/>
          <p:cNvSpPr/>
          <p:nvPr/>
        </p:nvSpPr>
        <p:spPr>
          <a:xfrm>
            <a:off x="2693880" y="2681640"/>
            <a:ext cx="963000" cy="11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7"/>
          <p:cNvSpPr/>
          <p:nvPr/>
        </p:nvSpPr>
        <p:spPr>
          <a:xfrm>
            <a:off x="2689560" y="276408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8"/>
          <p:cNvSpPr/>
          <p:nvPr/>
        </p:nvSpPr>
        <p:spPr>
          <a:xfrm>
            <a:off x="2710080" y="3034080"/>
            <a:ext cx="1102320" cy="339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9"/>
          <p:cNvSpPr/>
          <p:nvPr/>
        </p:nvSpPr>
        <p:spPr>
          <a:xfrm>
            <a:off x="2712960" y="3462120"/>
            <a:ext cx="94392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0"/>
          <p:cNvSpPr/>
          <p:nvPr/>
        </p:nvSpPr>
        <p:spPr>
          <a:xfrm>
            <a:off x="2712960" y="35589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1"/>
          <p:cNvSpPr/>
          <p:nvPr/>
        </p:nvSpPr>
        <p:spPr>
          <a:xfrm>
            <a:off x="2712960" y="3917520"/>
            <a:ext cx="101700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2"/>
          <p:cNvSpPr/>
          <p:nvPr/>
        </p:nvSpPr>
        <p:spPr>
          <a:xfrm>
            <a:off x="2712960" y="41961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3"/>
          <p:cNvSpPr/>
          <p:nvPr/>
        </p:nvSpPr>
        <p:spPr>
          <a:xfrm>
            <a:off x="2689560" y="4506120"/>
            <a:ext cx="104004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4"/>
          <p:cNvSpPr/>
          <p:nvPr/>
        </p:nvSpPr>
        <p:spPr>
          <a:xfrm>
            <a:off x="2701440" y="4748760"/>
            <a:ext cx="4089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5"/>
          <p:cNvSpPr/>
          <p:nvPr/>
        </p:nvSpPr>
        <p:spPr>
          <a:xfrm>
            <a:off x="2716200" y="5022360"/>
            <a:ext cx="940680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26"/>
          <p:cNvSpPr/>
          <p:nvPr/>
        </p:nvSpPr>
        <p:spPr>
          <a:xfrm>
            <a:off x="2712960" y="5434560"/>
            <a:ext cx="394560" cy="141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7"/>
          <p:cNvSpPr/>
          <p:nvPr/>
        </p:nvSpPr>
        <p:spPr>
          <a:xfrm>
            <a:off x="3906720" y="1852560"/>
            <a:ext cx="654120" cy="281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8"/>
          <p:cNvSpPr/>
          <p:nvPr/>
        </p:nvSpPr>
        <p:spPr>
          <a:xfrm>
            <a:off x="3912480" y="3295800"/>
            <a:ext cx="648360" cy="160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9"/>
          <p:cNvSpPr/>
          <p:nvPr/>
        </p:nvSpPr>
        <p:spPr>
          <a:xfrm>
            <a:off x="3912480" y="3972960"/>
            <a:ext cx="648360" cy="305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30"/>
          <p:cNvSpPr/>
          <p:nvPr/>
        </p:nvSpPr>
        <p:spPr>
          <a:xfrm>
            <a:off x="3912480" y="4632480"/>
            <a:ext cx="648360" cy="125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31"/>
          <p:cNvSpPr/>
          <p:nvPr/>
        </p:nvSpPr>
        <p:spPr>
          <a:xfrm>
            <a:off x="3948480" y="5145120"/>
            <a:ext cx="61272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32"/>
          <p:cNvSpPr/>
          <p:nvPr/>
        </p:nvSpPr>
        <p:spPr>
          <a:xfrm>
            <a:off x="4800240" y="1738800"/>
            <a:ext cx="506880" cy="473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3"/>
          <p:cNvSpPr/>
          <p:nvPr/>
        </p:nvSpPr>
        <p:spPr>
          <a:xfrm>
            <a:off x="4800240" y="213516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34"/>
          <p:cNvSpPr/>
          <p:nvPr/>
        </p:nvSpPr>
        <p:spPr>
          <a:xfrm>
            <a:off x="4800240" y="2518920"/>
            <a:ext cx="506880" cy="277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35"/>
          <p:cNvSpPr/>
          <p:nvPr/>
        </p:nvSpPr>
        <p:spPr>
          <a:xfrm>
            <a:off x="4800240" y="3212640"/>
            <a:ext cx="506880" cy="33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36"/>
          <p:cNvSpPr/>
          <p:nvPr/>
        </p:nvSpPr>
        <p:spPr>
          <a:xfrm>
            <a:off x="4800240" y="3834360"/>
            <a:ext cx="506880" cy="52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7"/>
          <p:cNvSpPr/>
          <p:nvPr/>
        </p:nvSpPr>
        <p:spPr>
          <a:xfrm>
            <a:off x="4800240" y="423936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38"/>
          <p:cNvSpPr/>
          <p:nvPr/>
        </p:nvSpPr>
        <p:spPr>
          <a:xfrm>
            <a:off x="4800240" y="4549320"/>
            <a:ext cx="506880" cy="28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9"/>
          <p:cNvSpPr/>
          <p:nvPr/>
        </p:nvSpPr>
        <p:spPr>
          <a:xfrm>
            <a:off x="4800240" y="5036040"/>
            <a:ext cx="506880" cy="539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40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4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2B97225F-4FAB-4A9C-A5CA-4E1ED93BD318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grpSp>
        <p:nvGrpSpPr>
          <p:cNvPr id="159" name="Group 42"/>
          <p:cNvGrpSpPr/>
          <p:nvPr/>
        </p:nvGrpSpPr>
        <p:grpSpPr>
          <a:xfrm>
            <a:off x="6884882" y="482868"/>
            <a:ext cx="5335884" cy="6302034"/>
            <a:chOff x="8961788" y="240076"/>
            <a:chExt cx="2601414" cy="8100671"/>
          </a:xfrm>
        </p:grpSpPr>
        <p:sp>
          <p:nvSpPr>
            <p:cNvPr id="160" name="CustomShape 43"/>
            <p:cNvSpPr/>
            <p:nvPr/>
          </p:nvSpPr>
          <p:spPr>
            <a:xfrm>
              <a:off x="8961788" y="240076"/>
              <a:ext cx="2601414" cy="64733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44"/>
            <p:cNvSpPr/>
            <p:nvPr/>
          </p:nvSpPr>
          <p:spPr>
            <a:xfrm>
              <a:off x="9095514" y="311575"/>
              <a:ext cx="2467688" cy="80291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Division C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Lost 4 clubs:</a:t>
              </a:r>
              <a:r>
                <a:rPr lang="en-US" sz="1600" b="0" strike="noStrike" spc="-1" dirty="0">
                  <a:latin typeface="Arial"/>
                </a:rPr>
                <a:t> </a:t>
              </a:r>
            </a:p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latin typeface="Arial"/>
                </a:rPr>
                <a:t>1. C31 – Paradise Toastmasters On The Ridge Club (closed)</a:t>
              </a: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latin typeface="Arial"/>
                </a:rPr>
                <a:t>2. C32 – Tehama Speakers (closed)</a:t>
              </a:r>
            </a:p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latin typeface="Arial"/>
                </a:rPr>
                <a:t>3. C33 </a:t>
              </a:r>
              <a:r>
                <a:rPr lang="en-US" sz="1600" spc="-1" dirty="0">
                  <a:latin typeface="Arial"/>
                </a:rPr>
                <a:t>–</a:t>
              </a:r>
              <a:r>
                <a:rPr lang="en-US" sz="1600" b="0" strike="noStrike" spc="-1" dirty="0">
                  <a:latin typeface="Arial"/>
                </a:rPr>
                <a:t> Funtalkers Toastmasters Club (closed)</a:t>
              </a: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latin typeface="Arial"/>
                </a:rPr>
                <a:t>4. C33 - Thunder Masters (Moved to F62)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  <a:ea typeface="Microsoft YaHe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  <a:ea typeface="Microsoft YaHei"/>
                </a:rPr>
                <a:t>Gained 6 clubs:</a:t>
              </a:r>
              <a:endParaRPr lang="en-US" sz="1600" b="0" strike="noStrike" spc="-1" dirty="0">
                <a:latin typeface="Arial"/>
              </a:endParaRP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  <a:ea typeface="Microsoft YaHei"/>
                </a:rPr>
                <a:t>C32 – Empire Toastmasters club moved from F63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  <a:ea typeface="Microsoft YaHei"/>
                </a:rPr>
                <a:t>C32 - Early Risers Toastmasters Club moved from F63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600" b="0" strike="noStrike" spc="-1" dirty="0">
                  <a:latin typeface="Arial"/>
                  <a:ea typeface="Microsoft YaHei"/>
                </a:rPr>
                <a:t>C33 - Capitol Captivators Toastmasters Club moved from J1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spc="-1" dirty="0">
                  <a:latin typeface="Arial"/>
                  <a:ea typeface="Microsoft YaHei"/>
                </a:rPr>
                <a:t>C33 - Coyote Communicators Club</a:t>
              </a:r>
              <a:r>
                <a:rPr lang="en-US" sz="1600" b="0" strike="noStrike" spc="-1" dirty="0">
                  <a:latin typeface="Arial"/>
                  <a:ea typeface="Microsoft YaHei"/>
                </a:rPr>
                <a:t> moved from J1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spc="-1" dirty="0">
                  <a:latin typeface="Arial"/>
                  <a:ea typeface="Microsoft YaHei"/>
                </a:rPr>
                <a:t>C33 - Natomas Pop-Up Toastmasters Club </a:t>
              </a:r>
              <a:r>
                <a:rPr lang="en-US" sz="1600" b="0" strike="noStrike" spc="-1" dirty="0">
                  <a:latin typeface="Arial"/>
                  <a:ea typeface="Microsoft YaHei"/>
                </a:rPr>
                <a:t>moved from J1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600" b="0" strike="noStrike" spc="-1" dirty="0">
                  <a:latin typeface="Arial"/>
                  <a:ea typeface="Microsoft YaHei"/>
                </a:rPr>
                <a:t>C33 - Aesop's Fablers Club moved from J1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endParaRPr lang="en-US" sz="1600" b="0" strike="noStrike" spc="-1" dirty="0">
                <a:latin typeface="Arial"/>
                <a:ea typeface="Microsoft YaHei"/>
              </a:endParaRPr>
            </a:p>
            <a:p>
              <a:pPr>
                <a:lnSpc>
                  <a:spcPct val="100000"/>
                </a:lnSpc>
              </a:pPr>
              <a:endParaRPr lang="en-US" sz="1600" spc="-1" dirty="0">
                <a:latin typeface="Arial"/>
                <a:ea typeface="Microsoft YaHei"/>
              </a:endParaRPr>
            </a:p>
            <a:p>
              <a:pPr algn="ctr"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</p:txBody>
        </p:sp>
      </p:grpSp>
      <p:graphicFrame>
        <p:nvGraphicFramePr>
          <p:cNvPr id="162" name="Table 45"/>
          <p:cNvGraphicFramePr/>
          <p:nvPr>
            <p:extLst>
              <p:ext uri="{D42A27DB-BD31-4B8C-83A1-F6EECF244321}">
                <p14:modId xmlns:p14="http://schemas.microsoft.com/office/powerpoint/2010/main" val="483051062"/>
              </p:ext>
            </p:extLst>
          </p:nvPr>
        </p:nvGraphicFramePr>
        <p:xfrm>
          <a:off x="7759791" y="5590578"/>
          <a:ext cx="4079474" cy="1099080"/>
        </p:xfrm>
        <a:graphic>
          <a:graphicData uri="http://schemas.openxmlformats.org/drawingml/2006/table">
            <a:tbl>
              <a:tblPr/>
              <a:tblGrid>
                <a:gridCol w="102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Areas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None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+ 2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86C453-0E99-4830-9B6D-0AC77D2F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365" y="658508"/>
            <a:ext cx="3914775" cy="536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316BD-D6A0-4B07-B773-B14AA7B86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45" y="583740"/>
            <a:ext cx="3334148" cy="5361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2425320" cy="125136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4376790" y="106980"/>
            <a:ext cx="4104360" cy="6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pperplate Gothic Bold"/>
                <a:ea typeface="DejaVu Sans"/>
              </a:rPr>
              <a:t>Division D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1A1C76B1-1D3A-4E69-9245-3A0A65524C46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grpSp>
        <p:nvGrpSpPr>
          <p:cNvPr id="167" name="Group 5"/>
          <p:cNvGrpSpPr/>
          <p:nvPr/>
        </p:nvGrpSpPr>
        <p:grpSpPr>
          <a:xfrm>
            <a:off x="7176278" y="625679"/>
            <a:ext cx="4884262" cy="5015305"/>
            <a:chOff x="8746327" y="339513"/>
            <a:chExt cx="2995604" cy="2359280"/>
          </a:xfrm>
        </p:grpSpPr>
        <p:sp>
          <p:nvSpPr>
            <p:cNvPr id="168" name="CustomShape 6"/>
            <p:cNvSpPr/>
            <p:nvPr/>
          </p:nvSpPr>
          <p:spPr>
            <a:xfrm>
              <a:off x="8746327" y="342741"/>
              <a:ext cx="2995604" cy="2319213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7"/>
            <p:cNvSpPr/>
            <p:nvPr/>
          </p:nvSpPr>
          <p:spPr>
            <a:xfrm>
              <a:off x="8887703" y="339513"/>
              <a:ext cx="2780458" cy="2359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Division D </a:t>
              </a: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Lost 3 club:</a:t>
              </a:r>
              <a:r>
                <a:rPr lang="en-US" sz="1600" b="0" strike="noStrike" spc="-1" dirty="0">
                  <a:latin typeface="Arial"/>
                </a:rPr>
                <a:t> </a:t>
              </a:r>
            </a:p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latin typeface="Arial"/>
                </a:rPr>
                <a:t>1. D41 – CAC Masters (closed).</a:t>
              </a: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latin typeface="Arial"/>
                </a:rPr>
                <a:t>2. D42 - Davis Daytime Toastmasters (closed).</a:t>
              </a:r>
            </a:p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latin typeface="Arial"/>
                </a:rPr>
                <a:t>3. D43 - Delta Breeze (closed).</a:t>
              </a:r>
            </a:p>
            <a:p>
              <a:pPr>
                <a:lnSpc>
                  <a:spcPct val="100000"/>
                </a:lnSpc>
              </a:pP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Gained 6 clubs: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spc="-1" dirty="0">
                  <a:latin typeface="Arial"/>
                </a:rPr>
                <a:t>D42 - Super Marketers Club moved from J3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</a:rPr>
                <a:t>D42 - Riverwalk </a:t>
              </a:r>
              <a:r>
                <a:rPr lang="en-US" sz="1600" b="0" strike="noStrike" spc="-1" dirty="0" err="1">
                  <a:latin typeface="Arial"/>
                </a:rPr>
                <a:t>ToaSTRS</a:t>
              </a:r>
              <a:r>
                <a:rPr lang="en-US" sz="1600" b="0" strike="noStrike" spc="-1" dirty="0">
                  <a:latin typeface="Arial"/>
                </a:rPr>
                <a:t> moved from J3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</a:rPr>
                <a:t>D43 - </a:t>
              </a:r>
              <a:r>
                <a:rPr lang="en-US" sz="1600" b="0" strike="noStrike" spc="-1" dirty="0" err="1">
                  <a:latin typeface="Arial"/>
                </a:rPr>
                <a:t>PERSuaders</a:t>
              </a:r>
              <a:r>
                <a:rPr lang="en-US" sz="1600" b="0" strike="noStrike" spc="-1" dirty="0">
                  <a:latin typeface="Arial"/>
                </a:rPr>
                <a:t> Toastmasters Club moved from J3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</a:rPr>
                <a:t>D43 - CAL Speakers Toastmasters Club moved from J4</a:t>
              </a:r>
              <a:endParaRPr lang="en-US" sz="1600" spc="-1" dirty="0">
                <a:latin typeface="Arial"/>
              </a:endParaRP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</a:rPr>
                <a:t>D43 - Los </a:t>
              </a:r>
              <a:r>
                <a:rPr lang="en-US" sz="1600" b="0" strike="noStrike" spc="-1" dirty="0" err="1">
                  <a:latin typeface="Arial"/>
                </a:rPr>
                <a:t>Oradores</a:t>
              </a:r>
              <a:r>
                <a:rPr lang="en-US" sz="1600" b="0" strike="noStrike" spc="-1" dirty="0">
                  <a:latin typeface="Arial"/>
                </a:rPr>
                <a:t> Toastmasters Club moved from J2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b="0" strike="noStrike" spc="-1" dirty="0">
                  <a:latin typeface="Arial"/>
                </a:rPr>
                <a:t>D43 - 20/20 Visionaries moved from J2.</a:t>
              </a:r>
            </a:p>
            <a:p>
              <a:pPr>
                <a:lnSpc>
                  <a:spcPct val="100000"/>
                </a:lnSpc>
              </a:pPr>
              <a:endParaRPr lang="en-US" sz="160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</p:txBody>
        </p:sp>
      </p:grpSp>
      <p:graphicFrame>
        <p:nvGraphicFramePr>
          <p:cNvPr id="171" name="Table 8"/>
          <p:cNvGraphicFramePr/>
          <p:nvPr>
            <p:extLst>
              <p:ext uri="{D42A27DB-BD31-4B8C-83A1-F6EECF244321}">
                <p14:modId xmlns:p14="http://schemas.microsoft.com/office/powerpoint/2010/main" val="1133174130"/>
              </p:ext>
            </p:extLst>
          </p:nvPr>
        </p:nvGraphicFramePr>
        <p:xfrm>
          <a:off x="7594703" y="5562672"/>
          <a:ext cx="4157640" cy="1099080"/>
        </p:xfrm>
        <a:graphic>
          <a:graphicData uri="http://schemas.openxmlformats.org/drawingml/2006/table">
            <a:tbl>
              <a:tblPr/>
              <a:tblGrid>
                <a:gridCol w="103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Areas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None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+3</a:t>
                      </a:r>
                      <a:endParaRPr lang="en-US" sz="12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F179652-2363-4406-A121-EC11A896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65" y="2702792"/>
            <a:ext cx="5762625" cy="424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1E7C8-EA95-4B65-9AE5-BC04609E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9" y="423305"/>
            <a:ext cx="2879966" cy="4558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0"/>
            <a:ext cx="2425320" cy="103896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911880" y="189108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959400" y="265644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960840" y="249048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5"/>
          <p:cNvSpPr/>
          <p:nvPr/>
        </p:nvSpPr>
        <p:spPr>
          <a:xfrm>
            <a:off x="911880" y="3291120"/>
            <a:ext cx="10616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960840" y="397296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7"/>
          <p:cNvSpPr/>
          <p:nvPr/>
        </p:nvSpPr>
        <p:spPr>
          <a:xfrm>
            <a:off x="960840" y="4069800"/>
            <a:ext cx="50688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8"/>
          <p:cNvSpPr/>
          <p:nvPr/>
        </p:nvSpPr>
        <p:spPr>
          <a:xfrm>
            <a:off x="960840" y="4512960"/>
            <a:ext cx="1615320" cy="317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9"/>
          <p:cNvSpPr/>
          <p:nvPr/>
        </p:nvSpPr>
        <p:spPr>
          <a:xfrm>
            <a:off x="924480" y="5188680"/>
            <a:ext cx="8438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10"/>
          <p:cNvSpPr/>
          <p:nvPr/>
        </p:nvSpPr>
        <p:spPr>
          <a:xfrm>
            <a:off x="2693880" y="2490480"/>
            <a:ext cx="8280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11"/>
          <p:cNvSpPr/>
          <p:nvPr/>
        </p:nvSpPr>
        <p:spPr>
          <a:xfrm>
            <a:off x="2689560" y="2764080"/>
            <a:ext cx="50688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12"/>
          <p:cNvSpPr/>
          <p:nvPr/>
        </p:nvSpPr>
        <p:spPr>
          <a:xfrm>
            <a:off x="2710080" y="3034080"/>
            <a:ext cx="1102320" cy="339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13"/>
          <p:cNvSpPr/>
          <p:nvPr/>
        </p:nvSpPr>
        <p:spPr>
          <a:xfrm>
            <a:off x="2712960" y="35589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14"/>
          <p:cNvSpPr/>
          <p:nvPr/>
        </p:nvSpPr>
        <p:spPr>
          <a:xfrm>
            <a:off x="2712960" y="3917520"/>
            <a:ext cx="101700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15"/>
          <p:cNvSpPr/>
          <p:nvPr/>
        </p:nvSpPr>
        <p:spPr>
          <a:xfrm>
            <a:off x="2712960" y="41961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16"/>
          <p:cNvSpPr/>
          <p:nvPr/>
        </p:nvSpPr>
        <p:spPr>
          <a:xfrm>
            <a:off x="2689560" y="4506120"/>
            <a:ext cx="104004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17"/>
          <p:cNvSpPr/>
          <p:nvPr/>
        </p:nvSpPr>
        <p:spPr>
          <a:xfrm>
            <a:off x="2701440" y="4748760"/>
            <a:ext cx="4089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18"/>
          <p:cNvSpPr/>
          <p:nvPr/>
        </p:nvSpPr>
        <p:spPr>
          <a:xfrm>
            <a:off x="2716200" y="5022360"/>
            <a:ext cx="940680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19"/>
          <p:cNvSpPr/>
          <p:nvPr/>
        </p:nvSpPr>
        <p:spPr>
          <a:xfrm>
            <a:off x="2712960" y="5434560"/>
            <a:ext cx="394560" cy="141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20"/>
          <p:cNvSpPr/>
          <p:nvPr/>
        </p:nvSpPr>
        <p:spPr>
          <a:xfrm>
            <a:off x="3912480" y="3295800"/>
            <a:ext cx="648360" cy="160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21"/>
          <p:cNvSpPr/>
          <p:nvPr/>
        </p:nvSpPr>
        <p:spPr>
          <a:xfrm>
            <a:off x="3912480" y="4632480"/>
            <a:ext cx="648360" cy="125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2"/>
          <p:cNvSpPr/>
          <p:nvPr/>
        </p:nvSpPr>
        <p:spPr>
          <a:xfrm>
            <a:off x="3948480" y="5145120"/>
            <a:ext cx="61272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23"/>
          <p:cNvSpPr/>
          <p:nvPr/>
        </p:nvSpPr>
        <p:spPr>
          <a:xfrm>
            <a:off x="4800240" y="4549320"/>
            <a:ext cx="506880" cy="28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24"/>
          <p:cNvSpPr/>
          <p:nvPr/>
        </p:nvSpPr>
        <p:spPr>
          <a:xfrm>
            <a:off x="4800240" y="5036040"/>
            <a:ext cx="506880" cy="539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25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6"/>
          <p:cNvSpPr/>
          <p:nvPr/>
        </p:nvSpPr>
        <p:spPr>
          <a:xfrm>
            <a:off x="2926080" y="91440"/>
            <a:ext cx="3783240" cy="5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Copperplate Gothic Bold"/>
                <a:ea typeface="DejaVu Sans"/>
              </a:rPr>
              <a:t>Division E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99" name="CustomShape 27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8421D3F0-3A0F-4405-85B1-EC5A6B38262B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02" name="CustomShape 28"/>
          <p:cNvSpPr/>
          <p:nvPr/>
        </p:nvSpPr>
        <p:spPr>
          <a:xfrm>
            <a:off x="7733499" y="67427"/>
            <a:ext cx="5568201" cy="5825373"/>
          </a:xfrm>
          <a:prstGeom prst="rect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9"/>
          <p:cNvSpPr/>
          <p:nvPr/>
        </p:nvSpPr>
        <p:spPr>
          <a:xfrm>
            <a:off x="7967278" y="76511"/>
            <a:ext cx="5482022" cy="10185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Division E </a:t>
            </a:r>
            <a:r>
              <a:rPr lang="en-US" sz="1600" b="0" strike="noStrike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Lost 3 clubs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1. E51 - Master Talkers Toastmasters Club (closed)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latin typeface="Arial"/>
                <a:ea typeface="Microsoft YaHei"/>
              </a:rPr>
              <a:t>2. E52  – Strictly Speaking Toastmasters (closed)</a:t>
            </a:r>
          </a:p>
          <a:p>
            <a:r>
              <a:rPr lang="en-US" sz="1600" spc="-1" dirty="0">
                <a:latin typeface="Arial"/>
              </a:rPr>
              <a:t>3. E51 - Ag Orators Toastmasters Club moved to B22</a:t>
            </a:r>
          </a:p>
          <a:p>
            <a:endParaRPr lang="en-US" sz="1600" spc="-1" dirty="0">
              <a:latin typeface="Arial"/>
            </a:endParaRPr>
          </a:p>
          <a:p>
            <a:r>
              <a:rPr lang="en-US" sz="1600" b="1" spc="-1" dirty="0">
                <a:latin typeface="Arial"/>
              </a:rPr>
              <a:t>Gained 0 clubs</a:t>
            </a:r>
          </a:p>
          <a:p>
            <a:endParaRPr lang="en-US" sz="1600" b="1" spc="-1" dirty="0">
              <a:latin typeface="Arial"/>
            </a:endParaRPr>
          </a:p>
          <a:p>
            <a:r>
              <a:rPr lang="en-US" sz="1600" b="1" spc="-1" dirty="0">
                <a:latin typeface="Arial"/>
              </a:rPr>
              <a:t>Moved 9 Clubs:</a:t>
            </a:r>
          </a:p>
          <a:p>
            <a:r>
              <a:rPr lang="en-US" sz="1600" spc="-1" dirty="0">
                <a:latin typeface="Arial"/>
              </a:rPr>
              <a:t>1. E52 - Capital Communicators Club moved to E51</a:t>
            </a:r>
          </a:p>
          <a:p>
            <a:r>
              <a:rPr lang="en-US" sz="1600" spc="-1" dirty="0">
                <a:latin typeface="Arial"/>
              </a:rPr>
              <a:t>2. E52 - Capitol Toasters Toastmasters Club moved to E51</a:t>
            </a:r>
          </a:p>
          <a:p>
            <a:r>
              <a:rPr lang="en-US" sz="1600" spc="-1" dirty="0">
                <a:latin typeface="Arial"/>
              </a:rPr>
              <a:t>3. E53 - Clear Signals moved to E52</a:t>
            </a:r>
          </a:p>
          <a:p>
            <a:r>
              <a:rPr lang="en-US" sz="1600" spc="-1" dirty="0">
                <a:latin typeface="Arial"/>
              </a:rPr>
              <a:t>4. E53 - </a:t>
            </a:r>
            <a:r>
              <a:rPr lang="en-US" sz="1600" spc="-1" dirty="0" err="1">
                <a:latin typeface="Arial"/>
              </a:rPr>
              <a:t>Pestmasters</a:t>
            </a:r>
            <a:r>
              <a:rPr lang="en-US" sz="1600" spc="-1" dirty="0">
                <a:latin typeface="Arial"/>
              </a:rPr>
              <a:t> Toastmasters Club moved to E52</a:t>
            </a:r>
          </a:p>
          <a:p>
            <a:r>
              <a:rPr lang="en-US" sz="1600" spc="-1" dirty="0">
                <a:latin typeface="Arial"/>
              </a:rPr>
              <a:t>5. E53 - Trash Talkers Club moved to E52</a:t>
            </a:r>
          </a:p>
          <a:p>
            <a:r>
              <a:rPr lang="en-US" sz="1600" spc="-1" dirty="0">
                <a:latin typeface="Arial"/>
              </a:rPr>
              <a:t>6. E53 - Sacramento Green Speakers moved to E52.</a:t>
            </a:r>
          </a:p>
          <a:p>
            <a:r>
              <a:rPr lang="en-US" sz="1600" spc="-1" dirty="0">
                <a:latin typeface="Arial"/>
              </a:rPr>
              <a:t>7. E54 - </a:t>
            </a:r>
            <a:r>
              <a:rPr lang="en-US" sz="1600" spc="-1" dirty="0" err="1">
                <a:latin typeface="Arial"/>
              </a:rPr>
              <a:t>Captital</a:t>
            </a:r>
            <a:r>
              <a:rPr lang="en-US" sz="1600" spc="-1" dirty="0">
                <a:latin typeface="Arial"/>
              </a:rPr>
              <a:t> City Toastmasters Club moved to E53</a:t>
            </a:r>
          </a:p>
          <a:p>
            <a:r>
              <a:rPr lang="en-US" sz="1600" spc="-1" dirty="0">
                <a:latin typeface="Arial"/>
              </a:rPr>
              <a:t>8. E54 - Golden State Capitol Toastmasters moved to E53.</a:t>
            </a:r>
          </a:p>
          <a:p>
            <a:r>
              <a:rPr lang="en-US" sz="1600" spc="-1" dirty="0">
                <a:latin typeface="Arial"/>
              </a:rPr>
              <a:t>9. E54 - East End Orators Club moved to E53.</a:t>
            </a: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spc="-1" dirty="0">
              <a:latin typeface="Arial"/>
            </a:endParaRPr>
          </a:p>
          <a:p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graphicFrame>
        <p:nvGraphicFramePr>
          <p:cNvPr id="204" name="Table 30"/>
          <p:cNvGraphicFramePr/>
          <p:nvPr>
            <p:extLst>
              <p:ext uri="{D42A27DB-BD31-4B8C-83A1-F6EECF244321}">
                <p14:modId xmlns:p14="http://schemas.microsoft.com/office/powerpoint/2010/main" val="1062377594"/>
              </p:ext>
            </p:extLst>
          </p:nvPr>
        </p:nvGraphicFramePr>
        <p:xfrm>
          <a:off x="3260547" y="5544541"/>
          <a:ext cx="4315966" cy="1151279"/>
        </p:xfrm>
        <a:graphic>
          <a:graphicData uri="http://schemas.openxmlformats.org/drawingml/2006/table">
            <a:tbl>
              <a:tblPr/>
              <a:tblGrid>
                <a:gridCol w="107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Areas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-3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8A6310-925E-4895-A4DE-0F0DDDC9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716" y="775459"/>
            <a:ext cx="4952986" cy="4078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BFE57-5D62-4DC9-925E-83F200EF2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48" y="1062459"/>
            <a:ext cx="2753534" cy="46419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0"/>
            <a:ext cx="2425320" cy="105552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911880" y="3291120"/>
            <a:ext cx="10616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960840" y="397296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4"/>
          <p:cNvSpPr/>
          <p:nvPr/>
        </p:nvSpPr>
        <p:spPr>
          <a:xfrm>
            <a:off x="960840" y="4069800"/>
            <a:ext cx="50688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5"/>
          <p:cNvSpPr/>
          <p:nvPr/>
        </p:nvSpPr>
        <p:spPr>
          <a:xfrm>
            <a:off x="924480" y="5188680"/>
            <a:ext cx="8438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2712960" y="35589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2712960" y="41961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2712960" y="5434560"/>
            <a:ext cx="394560" cy="141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3948480" y="5145120"/>
            <a:ext cx="61272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200399" y="0"/>
            <a:ext cx="3794400" cy="5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pperplate Gothic Bold"/>
                <a:ea typeface="DejaVu Sans"/>
              </a:rPr>
              <a:t>Division F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16" name="CustomShape 1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86687E6F-9731-48D5-A327-0D7A510FEFEE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  <p:graphicFrame>
        <p:nvGraphicFramePr>
          <p:cNvPr id="217" name="Table 13"/>
          <p:cNvGraphicFramePr/>
          <p:nvPr>
            <p:extLst>
              <p:ext uri="{D42A27DB-BD31-4B8C-83A1-F6EECF244321}">
                <p14:modId xmlns:p14="http://schemas.microsoft.com/office/powerpoint/2010/main" val="1699154977"/>
              </p:ext>
            </p:extLst>
          </p:nvPr>
        </p:nvGraphicFramePr>
        <p:xfrm>
          <a:off x="7484532" y="4759867"/>
          <a:ext cx="4449108" cy="1490506"/>
        </p:xfrm>
        <a:graphic>
          <a:graphicData uri="http://schemas.openxmlformats.org/drawingml/2006/table">
            <a:tbl>
              <a:tblPr/>
              <a:tblGrid>
                <a:gridCol w="111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Areas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0" name="CustomShape 14"/>
          <p:cNvSpPr/>
          <p:nvPr/>
        </p:nvSpPr>
        <p:spPr>
          <a:xfrm>
            <a:off x="7484533" y="137160"/>
            <a:ext cx="4706867" cy="4319820"/>
          </a:xfrm>
          <a:prstGeom prst="rect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5"/>
          <p:cNvSpPr/>
          <p:nvPr/>
        </p:nvSpPr>
        <p:spPr>
          <a:xfrm>
            <a:off x="7596790" y="164369"/>
            <a:ext cx="4594610" cy="4769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Division F: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Lost 3 clubs: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latin typeface="Arial"/>
              </a:rPr>
              <a:t>1. F61 - Empire (Moved to C32)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latin typeface="Arial"/>
              </a:rPr>
              <a:t>2. F63 - Early Risers (Moved to C32)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3.</a:t>
            </a:r>
            <a:r>
              <a:rPr lang="en-US" sz="1600" b="0" strike="noStrike" spc="-1" dirty="0">
                <a:latin typeface="Arial"/>
              </a:rPr>
              <a:t> F62 – Gold County (closed)</a:t>
            </a:r>
          </a:p>
          <a:p>
            <a:pPr>
              <a:lnSpc>
                <a:spcPct val="100000"/>
              </a:lnSpc>
            </a:pPr>
            <a:endParaRPr lang="en-US" sz="16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Gained 1 clubs:</a:t>
            </a: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latin typeface="Arial"/>
              </a:rPr>
              <a:t>1. F62 - Thunder Masters (moved from C32)</a:t>
            </a:r>
          </a:p>
          <a:p>
            <a:pPr>
              <a:lnSpc>
                <a:spcPct val="100000"/>
              </a:lnSpc>
            </a:pPr>
            <a:endParaRPr lang="en-US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latin typeface="Arial"/>
              </a:rPr>
              <a:t>Moved Clubs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1. F63 - Voices of Lincoln Toastmasters Club moved to F61.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2. F62 - Roseville Rappers Club moved to F61.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3. </a:t>
            </a:r>
            <a:r>
              <a:rPr lang="en-US" sz="1600" spc="-1" dirty="0"/>
              <a:t>F61 </a:t>
            </a:r>
            <a:r>
              <a:rPr lang="en-US" sz="1600" spc="-1" dirty="0">
                <a:latin typeface="Arial"/>
              </a:rPr>
              <a:t>- Foothill Toastmasters Club moved to 63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4. F</a:t>
            </a:r>
            <a:r>
              <a:rPr lang="en-US" sz="1600" spc="-1" dirty="0"/>
              <a:t>61 - Roseville Toasters Club moved to 63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Arial"/>
              </a:rPr>
              <a:t>5. F64 - Placer's Gold Club moved to 63.</a:t>
            </a: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990A29-1EE9-42C2-BD84-AF56C109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4" y="527760"/>
            <a:ext cx="3118103" cy="55040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988BA3-C204-4396-81FA-31A05527F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46" y="527760"/>
            <a:ext cx="2475397" cy="5592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0"/>
            <a:ext cx="2425320" cy="105552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9"/>
          <p:cNvSpPr/>
          <p:nvPr/>
        </p:nvSpPr>
        <p:spPr>
          <a:xfrm>
            <a:off x="3948480" y="5145120"/>
            <a:ext cx="61272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10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1"/>
          <p:cNvSpPr/>
          <p:nvPr/>
        </p:nvSpPr>
        <p:spPr>
          <a:xfrm>
            <a:off x="3107520" y="-34110"/>
            <a:ext cx="3794400" cy="5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pperplate Gothic Bold"/>
                <a:ea typeface="DejaVu Sans"/>
              </a:rPr>
              <a:t>Division G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B713E8D9-1C0F-4EDA-9BD9-305D7D2EA9FE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  <p:graphicFrame>
        <p:nvGraphicFramePr>
          <p:cNvPr id="238" name="Table 15"/>
          <p:cNvGraphicFramePr/>
          <p:nvPr>
            <p:extLst>
              <p:ext uri="{D42A27DB-BD31-4B8C-83A1-F6EECF244321}">
                <p14:modId xmlns:p14="http://schemas.microsoft.com/office/powerpoint/2010/main" val="1907970012"/>
              </p:ext>
            </p:extLst>
          </p:nvPr>
        </p:nvGraphicFramePr>
        <p:xfrm>
          <a:off x="2208806" y="5713347"/>
          <a:ext cx="4123428" cy="1117342"/>
        </p:xfrm>
        <a:graphic>
          <a:graphicData uri="http://schemas.openxmlformats.org/drawingml/2006/table">
            <a:tbl>
              <a:tblPr/>
              <a:tblGrid>
                <a:gridCol w="10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Areas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-5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398B14D-CFF6-41B6-87F8-B4BBB7122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596" y="585982"/>
            <a:ext cx="8707801" cy="3189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B200C-E3E3-49CF-8A2F-9B6A3D2F4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67" y="450361"/>
            <a:ext cx="2628900" cy="52006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569B660-DDCB-4912-8443-38FB099F8045}"/>
              </a:ext>
            </a:extLst>
          </p:cNvPr>
          <p:cNvGrpSpPr/>
          <p:nvPr/>
        </p:nvGrpSpPr>
        <p:grpSpPr>
          <a:xfrm>
            <a:off x="6614296" y="2865584"/>
            <a:ext cx="5365101" cy="5872898"/>
            <a:chOff x="2897358" y="3768954"/>
            <a:chExt cx="5365101" cy="7827599"/>
          </a:xfrm>
        </p:grpSpPr>
        <p:sp>
          <p:nvSpPr>
            <p:cNvPr id="234" name="CustomShape 13"/>
            <p:cNvSpPr/>
            <p:nvPr/>
          </p:nvSpPr>
          <p:spPr>
            <a:xfrm>
              <a:off x="2897358" y="3768954"/>
              <a:ext cx="5314989" cy="5136975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5" name="CustomShape 14"/>
            <p:cNvSpPr/>
            <p:nvPr/>
          </p:nvSpPr>
          <p:spPr>
            <a:xfrm>
              <a:off x="3157632" y="4009512"/>
              <a:ext cx="5104827" cy="75870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Division G: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Lost 5 Clubs: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latin typeface="Arial"/>
                </a:rPr>
                <a:t>1. G71 - </a:t>
              </a:r>
              <a:r>
                <a:rPr lang="en-US" sz="1600" b="0" strike="noStrike" spc="-1" dirty="0" err="1">
                  <a:latin typeface="Arial"/>
                </a:rPr>
                <a:t>Powerschool</a:t>
              </a:r>
              <a:r>
                <a:rPr lang="en-US" sz="1600" b="0" strike="noStrike" spc="-1" dirty="0">
                  <a:latin typeface="Arial"/>
                </a:rPr>
                <a:t> Toastmasters (closed).</a:t>
              </a:r>
            </a:p>
            <a:p>
              <a:r>
                <a:rPr lang="en-US" sz="1600" spc="-1" dirty="0">
                  <a:latin typeface="Arial"/>
                </a:rPr>
                <a:t>2. G73 - The Cinnamon Toastmasters </a:t>
              </a:r>
              <a:r>
                <a:rPr lang="en-US" sz="1600" b="0" strike="noStrike" spc="-1" dirty="0">
                  <a:latin typeface="Arial"/>
                </a:rPr>
                <a:t>(closed).</a:t>
              </a:r>
            </a:p>
            <a:p>
              <a:r>
                <a:rPr lang="en-US" sz="1600" spc="-1" dirty="0">
                  <a:latin typeface="Arial"/>
                </a:rPr>
                <a:t>3. G74 – </a:t>
              </a:r>
              <a:r>
                <a:rPr lang="en-US" sz="1600" spc="-1" dirty="0" err="1">
                  <a:latin typeface="Arial"/>
                </a:rPr>
                <a:t>Visionmasters</a:t>
              </a:r>
              <a:r>
                <a:rPr lang="en-US" sz="1600" spc="-1" dirty="0">
                  <a:latin typeface="Arial"/>
                </a:rPr>
                <a:t> </a:t>
              </a:r>
              <a:r>
                <a:rPr lang="en-US" sz="1600" b="0" strike="noStrike" spc="-1" dirty="0">
                  <a:latin typeface="Arial"/>
                </a:rPr>
                <a:t>(closed).</a:t>
              </a:r>
            </a:p>
            <a:p>
              <a:r>
                <a:rPr lang="en-US" sz="1600" spc="-1" dirty="0">
                  <a:latin typeface="Arial"/>
                </a:rPr>
                <a:t>4. G74 - Prospect Park Toastmasters </a:t>
              </a:r>
              <a:r>
                <a:rPr lang="en-US" sz="1600" b="0" strike="noStrike" spc="-1" dirty="0">
                  <a:latin typeface="Arial"/>
                </a:rPr>
                <a:t>(closed).</a:t>
              </a:r>
            </a:p>
            <a:p>
              <a:r>
                <a:rPr lang="en-US" sz="1600" spc="-1" dirty="0">
                  <a:latin typeface="Arial"/>
                </a:rPr>
                <a:t>5. G74 -  Franklin Speaking </a:t>
              </a:r>
              <a:r>
                <a:rPr lang="en-US" sz="1600" b="0" strike="noStrike" spc="-1" dirty="0">
                  <a:latin typeface="Arial"/>
                </a:rPr>
                <a:t>(closed).</a:t>
              </a:r>
            </a:p>
            <a:p>
              <a:pPr>
                <a:lnSpc>
                  <a:spcPct val="100000"/>
                </a:lnSpc>
              </a:pP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Gained 0 Club:</a:t>
              </a: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Moved 1 Club:</a:t>
              </a: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latin typeface="Arial"/>
                </a:rPr>
                <a:t>1. G74 – </a:t>
              </a:r>
              <a:r>
                <a:rPr lang="en-US" sz="1600" spc="-1" dirty="0" err="1">
                  <a:latin typeface="Arial"/>
                </a:rPr>
                <a:t>EdTalkers</a:t>
              </a:r>
              <a:r>
                <a:rPr lang="en-US" sz="1600" spc="-1" dirty="0">
                  <a:latin typeface="Arial"/>
                </a:rPr>
                <a:t> Club moved to G71.</a:t>
              </a:r>
            </a:p>
            <a:p>
              <a:r>
                <a:rPr lang="en-US" sz="1600" spc="-1" dirty="0">
                  <a:latin typeface="Arial"/>
                </a:rPr>
                <a:t>2. G74 – Project Makers moved to G71.</a:t>
              </a:r>
            </a:p>
            <a:p>
              <a:r>
                <a:rPr lang="en-US" sz="1600" spc="-1" dirty="0">
                  <a:latin typeface="Arial"/>
                </a:rPr>
                <a:t>3. G71 - HDR Toastmasters Club moved  to G72.</a:t>
              </a:r>
            </a:p>
            <a:p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0" y="0"/>
            <a:ext cx="2425320" cy="105552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911880" y="3291120"/>
            <a:ext cx="10616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3"/>
          <p:cNvSpPr/>
          <p:nvPr/>
        </p:nvSpPr>
        <p:spPr>
          <a:xfrm>
            <a:off x="960840" y="3972960"/>
            <a:ext cx="154260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4"/>
          <p:cNvSpPr/>
          <p:nvPr/>
        </p:nvSpPr>
        <p:spPr>
          <a:xfrm>
            <a:off x="960840" y="4069800"/>
            <a:ext cx="506880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5"/>
          <p:cNvSpPr/>
          <p:nvPr/>
        </p:nvSpPr>
        <p:spPr>
          <a:xfrm>
            <a:off x="924480" y="5188680"/>
            <a:ext cx="84384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6"/>
          <p:cNvSpPr/>
          <p:nvPr/>
        </p:nvSpPr>
        <p:spPr>
          <a:xfrm>
            <a:off x="2712960" y="35589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7"/>
          <p:cNvSpPr/>
          <p:nvPr/>
        </p:nvSpPr>
        <p:spPr>
          <a:xfrm>
            <a:off x="2712960" y="4196160"/>
            <a:ext cx="394560" cy="1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8"/>
          <p:cNvSpPr/>
          <p:nvPr/>
        </p:nvSpPr>
        <p:spPr>
          <a:xfrm>
            <a:off x="2712960" y="5434560"/>
            <a:ext cx="394560" cy="141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9"/>
          <p:cNvSpPr/>
          <p:nvPr/>
        </p:nvSpPr>
        <p:spPr>
          <a:xfrm>
            <a:off x="3948480" y="5145120"/>
            <a:ext cx="612720" cy="278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10"/>
          <p:cNvSpPr/>
          <p:nvPr/>
        </p:nvSpPr>
        <p:spPr>
          <a:xfrm>
            <a:off x="0" y="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11"/>
          <p:cNvSpPr/>
          <p:nvPr/>
        </p:nvSpPr>
        <p:spPr>
          <a:xfrm>
            <a:off x="4065480" y="91440"/>
            <a:ext cx="3794400" cy="5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Copperplate Gothic Bold"/>
                <a:ea typeface="DejaVu Sans"/>
              </a:rPr>
              <a:t>Division H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50" name="CustomShape 1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</a:rPr>
              <a:t>Slide </a:t>
            </a:r>
            <a:fld id="{DE0538A9-6685-49EE-830F-ABC39A62C286}" type="slidenum">
              <a:rPr lang="en-US" sz="1200" b="1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0" strike="noStrike" spc="-1">
              <a:latin typeface="Arial"/>
            </a:endParaRPr>
          </a:p>
        </p:txBody>
      </p:sp>
      <p:grpSp>
        <p:nvGrpSpPr>
          <p:cNvPr id="253" name="Group 13"/>
          <p:cNvGrpSpPr/>
          <p:nvPr/>
        </p:nvGrpSpPr>
        <p:grpSpPr>
          <a:xfrm>
            <a:off x="7264804" y="329867"/>
            <a:ext cx="5371696" cy="6492110"/>
            <a:chOff x="7606578" y="422176"/>
            <a:chExt cx="4148277" cy="6492110"/>
          </a:xfrm>
        </p:grpSpPr>
        <p:sp>
          <p:nvSpPr>
            <p:cNvPr id="254" name="CustomShape 14"/>
            <p:cNvSpPr/>
            <p:nvPr/>
          </p:nvSpPr>
          <p:spPr>
            <a:xfrm>
              <a:off x="7606578" y="422176"/>
              <a:ext cx="4060009" cy="601847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5" name="CustomShape 15"/>
            <p:cNvSpPr/>
            <p:nvPr/>
          </p:nvSpPr>
          <p:spPr>
            <a:xfrm>
              <a:off x="7778271" y="452432"/>
              <a:ext cx="3976584" cy="64618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Division H: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Lost 2 Clubs: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strike="noStrike" spc="-1" dirty="0">
                  <a:latin typeface="Arial"/>
                </a:rPr>
                <a:t>1. H82 – Speakers of the House (closed )</a:t>
              </a:r>
            </a:p>
            <a:p>
              <a:r>
                <a:rPr lang="en-US" sz="1600" spc="-1" dirty="0">
                  <a:latin typeface="Arial"/>
                </a:rPr>
                <a:t>2. H83 - SLC </a:t>
              </a:r>
              <a:r>
                <a:rPr lang="en-US" sz="1600" spc="-1" dirty="0" err="1">
                  <a:latin typeface="Arial"/>
                </a:rPr>
                <a:t>SpeakEZ</a:t>
              </a:r>
              <a:r>
                <a:rPr lang="en-US" sz="1600" spc="-1" dirty="0">
                  <a:latin typeface="Arial"/>
                </a:rPr>
                <a:t> (closed)</a:t>
              </a:r>
            </a:p>
            <a:p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latin typeface="Arial"/>
                </a:rPr>
                <a:t>Gained 4 Clubs:</a:t>
              </a: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r>
                <a:rPr lang="en-US" sz="1600" spc="-1" dirty="0">
                  <a:latin typeface="Arial"/>
                </a:rPr>
                <a:t>H84 - Farmers Market Club from J5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600" spc="-1" dirty="0">
                  <a:latin typeface="Arial"/>
                </a:rPr>
                <a:t>H84 - Sutter Toastmasters Club from J5</a:t>
              </a:r>
              <a:endParaRPr lang="en-US" sz="1600" strike="noStrike" spc="-1" dirty="0">
                <a:latin typeface="Arial"/>
              </a:endParaRPr>
            </a:p>
            <a:p>
              <a:pPr marL="342900" indent="-342900">
                <a:buFontTx/>
                <a:buAutoNum type="arabicPeriod"/>
              </a:pPr>
              <a:r>
                <a:rPr lang="en-US" sz="1600" spc="-1" dirty="0">
                  <a:latin typeface="Arial"/>
                </a:rPr>
                <a:t>H84 - Power Talkers from J5</a:t>
              </a:r>
              <a:endParaRPr lang="en-US" sz="1600" strike="noStrike" spc="-1" dirty="0">
                <a:latin typeface="Arial"/>
              </a:endParaRPr>
            </a:p>
            <a:p>
              <a:pPr marL="342900" indent="-342900">
                <a:buFontTx/>
                <a:buAutoNum type="arabicPeriod"/>
              </a:pPr>
              <a:r>
                <a:rPr lang="en-US" sz="1600" spc="-1" dirty="0">
                  <a:latin typeface="Arial"/>
                </a:rPr>
                <a:t>H84 - </a:t>
              </a:r>
              <a:r>
                <a:rPr lang="en-US" sz="1600" spc="-1" dirty="0" err="1">
                  <a:latin typeface="Arial"/>
                </a:rPr>
                <a:t>Reveilliers</a:t>
              </a:r>
              <a:r>
                <a:rPr lang="en-US" sz="1600" spc="-1" dirty="0">
                  <a:latin typeface="Arial"/>
                </a:rPr>
                <a:t> Club from J4.</a:t>
              </a:r>
            </a:p>
            <a:p>
              <a:pPr marL="342900" indent="-342900">
                <a:buFontTx/>
                <a:buAutoNum type="arabicPeriod"/>
              </a:pPr>
              <a:endParaRPr lang="en-US" sz="1600" strike="noStrike" spc="-1" dirty="0">
                <a:latin typeface="Arial"/>
              </a:endParaRPr>
            </a:p>
            <a:p>
              <a:r>
                <a:rPr lang="en-US" sz="1600" b="1" spc="-1" dirty="0">
                  <a:latin typeface="Arial"/>
                </a:rPr>
                <a:t>Moved Clubs:</a:t>
              </a:r>
            </a:p>
            <a:p>
              <a:r>
                <a:rPr lang="en-US" sz="1600" spc="-1" dirty="0">
                  <a:latin typeface="Arial"/>
                </a:rPr>
                <a:t>1. H81 - Mather Toastmasters Club moved from J84</a:t>
              </a:r>
            </a:p>
            <a:p>
              <a:r>
                <a:rPr lang="en-US" sz="1600" spc="-1" dirty="0">
                  <a:latin typeface="Arial"/>
                </a:rPr>
                <a:t>2. H81 - American River Club moved from J84</a:t>
              </a:r>
            </a:p>
            <a:p>
              <a:r>
                <a:rPr lang="en-US" sz="1600" spc="-1" dirty="0">
                  <a:latin typeface="Arial"/>
                </a:rPr>
                <a:t>3. H82 - HIRE Speaks Out! moved from J81</a:t>
              </a:r>
            </a:p>
            <a:p>
              <a:r>
                <a:rPr lang="en-US" sz="1600" spc="-1" dirty="0">
                  <a:latin typeface="Arial"/>
                </a:rPr>
                <a:t>4. H82 - Flying I Toastmasters moved from J83</a:t>
              </a:r>
            </a:p>
            <a:p>
              <a:r>
                <a:rPr lang="en-US" sz="1600" spc="-1" dirty="0">
                  <a:latin typeface="Arial"/>
                </a:rPr>
                <a:t>5. H83 - E-Z Speakers Club moved from J84</a:t>
              </a:r>
            </a:p>
            <a:p>
              <a:r>
                <a:rPr lang="en-US" sz="1600" spc="-1" dirty="0">
                  <a:latin typeface="Arial"/>
                </a:rPr>
                <a:t>6. H83 - Tax Talkers Club moved from J84.</a:t>
              </a:r>
            </a:p>
            <a:p>
              <a:endParaRPr lang="en-US" sz="1600" spc="-1" dirty="0">
                <a:latin typeface="Arial"/>
              </a:endParaRPr>
            </a:p>
            <a:p>
              <a:pPr marL="342900" indent="-342900">
                <a:buFontTx/>
                <a:buAutoNum type="arabicPeriod"/>
              </a:pPr>
              <a:endParaRPr lang="en-US" sz="160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</p:txBody>
        </p:sp>
      </p:grpSp>
      <p:graphicFrame>
        <p:nvGraphicFramePr>
          <p:cNvPr id="256" name="Table 16"/>
          <p:cNvGraphicFramePr/>
          <p:nvPr>
            <p:extLst>
              <p:ext uri="{D42A27DB-BD31-4B8C-83A1-F6EECF244321}">
                <p14:modId xmlns:p14="http://schemas.microsoft.com/office/powerpoint/2010/main" val="4189101744"/>
              </p:ext>
            </p:extLst>
          </p:nvPr>
        </p:nvGraphicFramePr>
        <p:xfrm>
          <a:off x="1212660" y="5490360"/>
          <a:ext cx="4157640" cy="1122120"/>
        </p:xfrm>
        <a:graphic>
          <a:graphicData uri="http://schemas.openxmlformats.org/drawingml/2006/table">
            <a:tbl>
              <a:tblPr/>
              <a:tblGrid>
                <a:gridCol w="103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Current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2020/2021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Realignment</a:t>
                      </a:r>
                      <a:r>
                        <a:rPr lang="en-US" sz="1200" b="0" strike="noStrike" spc="-1" dirty="0">
                          <a:latin typeface="Arial"/>
                        </a:rPr>
                        <a:t> </a:t>
                      </a:r>
                      <a:r>
                        <a:rPr lang="en-US" sz="1200" b="1" strike="noStrike" spc="-1" dirty="0">
                          <a:latin typeface="Arial"/>
                        </a:rPr>
                        <a:t>Changes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latin typeface="Arial"/>
                        </a:rPr>
                        <a:t>Proposed</a:t>
                      </a:r>
                      <a:r>
                        <a:rPr lang="en-US" sz="1200" b="0" strike="noStrike" spc="-1" dirty="0">
                          <a:latin typeface="Arial"/>
                        </a:rPr>
                        <a:t> 2021/2022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Areas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none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latin typeface="Arial"/>
                        </a:rPr>
                        <a:t>Clubs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+2</a:t>
                      </a:r>
                      <a:endParaRPr lang="en-US" sz="12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latin typeface="Arial"/>
                        </a:rPr>
                        <a:t>19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4F3250F-9F91-46F3-BB68-9A651876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33" y="452432"/>
            <a:ext cx="2466667" cy="48190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7E1958-3EA1-4140-AC50-75603CDAD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444" y="579088"/>
            <a:ext cx="3978216" cy="46063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16190</TotalTime>
  <Words>986</Words>
  <Application>Microsoft Office PowerPoint</Application>
  <PresentationFormat>Widescreen</PresentationFormat>
  <Paragraphs>304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Copperplate Gothic Bold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jill.fay@dhcs.ca.gov</dc:creator>
  <dc:description>AOD Facilities Demo</dc:description>
  <cp:lastModifiedBy>Jill Fay</cp:lastModifiedBy>
  <cp:revision>463</cp:revision>
  <cp:lastPrinted>2018-08-20T16:53:36Z</cp:lastPrinted>
  <dcterms:created xsi:type="dcterms:W3CDTF">2015-06-03T04:53:29Z</dcterms:created>
  <dcterms:modified xsi:type="dcterms:W3CDTF">2022-04-30T00:06:27Z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0x010100FAB1FEC21350064B95888E85CBA60610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