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369" r:id="rId3"/>
    <p:sldId id="378" r:id="rId4"/>
    <p:sldId id="382" r:id="rId5"/>
    <p:sldId id="370" r:id="rId6"/>
    <p:sldId id="357" r:id="rId7"/>
    <p:sldId id="358" r:id="rId8"/>
    <p:sldId id="349" r:id="rId9"/>
    <p:sldId id="355" r:id="rId10"/>
    <p:sldId id="372" r:id="rId11"/>
    <p:sldId id="373" r:id="rId12"/>
    <p:sldId id="374" r:id="rId13"/>
    <p:sldId id="375" r:id="rId14"/>
    <p:sldId id="376" r:id="rId15"/>
    <p:sldId id="364" r:id="rId16"/>
    <p:sldId id="381" r:id="rId17"/>
    <p:sldId id="380" r:id="rId18"/>
    <p:sldId id="379" r:id="rId19"/>
    <p:sldId id="36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1"/>
    <a:srgbClr val="6A797D"/>
    <a:srgbClr val="015581"/>
    <a:srgbClr val="502D4B"/>
    <a:srgbClr val="294364"/>
    <a:srgbClr val="7A212E"/>
    <a:srgbClr val="6666FF"/>
    <a:srgbClr val="863547"/>
    <a:srgbClr val="772432"/>
    <a:srgbClr val="CD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87487" autoAdjust="0"/>
  </p:normalViewPr>
  <p:slideViewPr>
    <p:cSldViewPr snapToGrid="0">
      <p:cViewPr varScale="1">
        <p:scale>
          <a:sx n="130" d="100"/>
          <a:sy n="130" d="100"/>
        </p:scale>
        <p:origin x="-954" y="-84"/>
      </p:cViewPr>
      <p:guideLst>
        <p:guide orient="horz" pos="672"/>
        <p:guide orient="horz" pos="1347"/>
        <p:guide orient="horz" pos="3876"/>
        <p:guide orient="horz" pos="3042"/>
        <p:guide pos="197"/>
        <p:guide pos="5574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Grid="0">
      <p:cViewPr>
        <p:scale>
          <a:sx n="115" d="100"/>
          <a:sy n="115" d="100"/>
        </p:scale>
        <p:origin x="-1266" y="16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CC2F-F38E-42B5-AEF6-0DE1C83E9759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A6F4-00E9-4D9E-992B-8E82E18B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EAF7-7CD7-4C3A-8092-3FE8DA77AC72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7770-BBDF-4505-B9EE-925612D56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1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BD32-9344-4923-A78A-CC80148408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8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343404"/>
            <a:ext cx="6776720" cy="5414011"/>
          </a:xfrm>
        </p:spPr>
        <p:txBody>
          <a:bodyPr/>
          <a:lstStyle/>
          <a:p>
            <a:pPr defTabSz="907562">
              <a:defRPr/>
            </a:pPr>
            <a:endParaRPr lang="en-US" dirty="0"/>
          </a:p>
          <a:p>
            <a:pPr defTabSz="924857"/>
            <a:endParaRPr lang="en-US" dirty="0"/>
          </a:p>
          <a:p>
            <a:pPr defTabSz="924857"/>
            <a:endParaRPr lang="en-US" dirty="0"/>
          </a:p>
          <a:p>
            <a:pPr defTabSz="92485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134B-FC64-440E-9EF3-DD4F07BEA3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7770-BBDF-4505-B9EE-925612D56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5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3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1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99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87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5557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22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4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90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800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93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84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8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lls.org/tmtools" TargetMode="External"/><Relationship Id="rId2" Type="http://schemas.openxmlformats.org/officeDocument/2006/relationships/hyperlink" Target="mailto:gdmarshall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57tm.org/Pathway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0" y="2286000"/>
            <a:ext cx="4533900" cy="1752600"/>
          </a:xfrm>
        </p:spPr>
        <p:txBody>
          <a:bodyPr/>
          <a:lstStyle/>
          <a:p>
            <a:r>
              <a:rPr lang="en-US" dirty="0" smtClean="0"/>
              <a:t>Pathways Up Close:</a:t>
            </a:r>
            <a:br>
              <a:rPr lang="en-US" dirty="0" smtClean="0"/>
            </a:br>
            <a:r>
              <a:rPr lang="en-US" dirty="0" smtClean="0"/>
              <a:t>What’s in a Path?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Region 2 Briefing</a:t>
            </a:r>
          </a:p>
          <a:p>
            <a:r>
              <a:rPr lang="en-US" dirty="0" smtClean="0"/>
              <a:t>George </a:t>
            </a:r>
            <a:r>
              <a:rPr lang="en-US" dirty="0"/>
              <a:t>Marshall, DTM</a:t>
            </a:r>
          </a:p>
          <a:p>
            <a:r>
              <a:rPr lang="en-US" dirty="0" smtClean="0"/>
              <a:t>D57 Chief Pathways Guide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gdmarshall@gmail.com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www.marshalls.org/tmtools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2: Learning Your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en-US" dirty="0"/>
              <a:t>Presentation </a:t>
            </a:r>
            <a:r>
              <a:rPr lang="en-US" dirty="0" smtClean="0"/>
              <a:t>Mastery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en-US" dirty="0"/>
              <a:t>Innovative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434418" cy="3544888"/>
          </a:xfrm>
        </p:spPr>
        <p:txBody>
          <a:bodyPr/>
          <a:lstStyle/>
          <a:p>
            <a:r>
              <a:rPr lang="en-US" dirty="0" smtClean="0"/>
              <a:t>Understanding Your </a:t>
            </a:r>
            <a:r>
              <a:rPr lang="en-US" b="1" dirty="0" smtClean="0"/>
              <a:t>Leadership</a:t>
            </a:r>
            <a:r>
              <a:rPr lang="en-US" dirty="0" smtClean="0"/>
              <a:t> Style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Connect with Your Audience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Toastmasters Mentoring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2288" y="2398712"/>
            <a:ext cx="3973512" cy="3544888"/>
          </a:xfrm>
        </p:spPr>
        <p:txBody>
          <a:bodyPr/>
          <a:lstStyle/>
          <a:p>
            <a:r>
              <a:rPr lang="en-US" dirty="0" smtClean="0"/>
              <a:t>Understanding Your </a:t>
            </a:r>
            <a:r>
              <a:rPr lang="en-US" b="1" dirty="0" smtClean="0"/>
              <a:t>Communications</a:t>
            </a:r>
            <a:r>
              <a:rPr lang="en-US" dirty="0" smtClean="0"/>
              <a:t> Style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Effective Body Language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/>
              <a:t>Introduction to Toastmasters Mentoring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75" y="647701"/>
            <a:ext cx="7181850" cy="628648"/>
          </a:xfrm>
        </p:spPr>
        <p:txBody>
          <a:bodyPr/>
          <a:lstStyle/>
          <a:p>
            <a:r>
              <a:rPr lang="en-US" dirty="0" smtClean="0"/>
              <a:t>Level </a:t>
            </a:r>
            <a:r>
              <a:rPr lang="en-US" dirty="0"/>
              <a:t>3: </a:t>
            </a:r>
            <a:r>
              <a:rPr lang="en-US" dirty="0" smtClean="0"/>
              <a:t>Increasing Knowledge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1352550"/>
            <a:ext cx="4191000" cy="4095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/>
              <a:t>Presentation </a:t>
            </a:r>
            <a:r>
              <a:rPr lang="en-US" sz="2000" dirty="0" smtClean="0"/>
              <a:t>Mastery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6" y="1352550"/>
            <a:ext cx="4194174" cy="4095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/>
              <a:t>Innovative </a:t>
            </a:r>
            <a:r>
              <a:rPr lang="en-US" sz="2000" dirty="0" smtClean="0"/>
              <a:t>Planning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85757" y="1884362"/>
            <a:ext cx="4236509" cy="895662"/>
          </a:xfrm>
        </p:spPr>
        <p:txBody>
          <a:bodyPr/>
          <a:lstStyle/>
          <a:p>
            <a:r>
              <a:rPr lang="en-US" b="1" dirty="0" smtClean="0"/>
              <a:t>Required: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 a Proposal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62462" y="1884363"/>
            <a:ext cx="4233338" cy="820737"/>
          </a:xfrm>
        </p:spPr>
        <p:txBody>
          <a:bodyPr/>
          <a:lstStyle/>
          <a:p>
            <a:r>
              <a:rPr lang="en-US" b="1" dirty="0" smtClean="0"/>
              <a:t>Required: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Persuasive Speaking</a:t>
            </a:r>
            <a:endParaRPr lang="en-US" dirty="0"/>
          </a:p>
        </p:txBody>
      </p:sp>
      <p:sp>
        <p:nvSpPr>
          <p:cNvPr id="15" name="Text Placeholder 8"/>
          <p:cNvSpPr txBox="1">
            <a:spLocks/>
          </p:cNvSpPr>
          <p:nvPr/>
        </p:nvSpPr>
        <p:spPr bwMode="auto">
          <a:xfrm>
            <a:off x="312737" y="2705100"/>
            <a:ext cx="8535987" cy="40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None/>
              <a:defRPr sz="2200" b="1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None/>
              <a:defRPr sz="2000" b="1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  <a:defRPr sz="1800" b="1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None/>
              <a:defRPr sz="1600" b="1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9pPr>
          </a:lstStyle>
          <a:p>
            <a:pPr algn="ctr"/>
            <a:r>
              <a:rPr lang="en-US" sz="2000" kern="0" dirty="0" smtClean="0"/>
              <a:t>Electives –</a:t>
            </a:r>
            <a:r>
              <a:rPr lang="en-US" sz="2000" u="sng" kern="0" dirty="0" smtClean="0"/>
              <a:t>both</a:t>
            </a:r>
            <a:r>
              <a:rPr lang="en-US" sz="2000" kern="0" dirty="0" smtClean="0"/>
              <a:t> paths (choose </a:t>
            </a:r>
            <a:r>
              <a:rPr lang="en-US" sz="2000" u="sng" kern="0" dirty="0" smtClean="0"/>
              <a:t>2</a:t>
            </a:r>
            <a:r>
              <a:rPr lang="en-US" sz="2000" kern="0" dirty="0" smtClean="0"/>
              <a:t>)</a:t>
            </a:r>
            <a:endParaRPr lang="en-US" sz="2000" kern="0" dirty="0"/>
          </a:p>
        </p:txBody>
      </p:sp>
      <p:sp>
        <p:nvSpPr>
          <p:cNvPr id="16" name="Content Placeholder 12"/>
          <p:cNvSpPr txBox="1">
            <a:spLocks/>
          </p:cNvSpPr>
          <p:nvPr/>
        </p:nvSpPr>
        <p:spPr bwMode="auto">
          <a:xfrm>
            <a:off x="414862" y="3294064"/>
            <a:ext cx="4233338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kern="0" dirty="0" smtClean="0"/>
              <a:t>Deliver </a:t>
            </a:r>
            <a:r>
              <a:rPr lang="en-US" kern="0" dirty="0"/>
              <a:t>Social Speeches </a:t>
            </a:r>
            <a:endParaRPr lang="en-US" kern="0" dirty="0" smtClean="0"/>
          </a:p>
          <a:p>
            <a:r>
              <a:rPr lang="en-US" kern="0" dirty="0" smtClean="0"/>
              <a:t>Focus </a:t>
            </a:r>
            <a:r>
              <a:rPr lang="en-US" kern="0" dirty="0"/>
              <a:t>on the Positive</a:t>
            </a:r>
          </a:p>
          <a:p>
            <a:r>
              <a:rPr lang="en-US" kern="0" dirty="0" smtClean="0"/>
              <a:t>Using </a:t>
            </a:r>
            <a:r>
              <a:rPr lang="en-US" kern="0" dirty="0"/>
              <a:t>Presentation Software </a:t>
            </a:r>
            <a:endParaRPr lang="en-US" kern="0" dirty="0" smtClean="0"/>
          </a:p>
          <a:p>
            <a:r>
              <a:rPr lang="en-US" kern="0" dirty="0" smtClean="0"/>
              <a:t>Inspire </a:t>
            </a:r>
            <a:r>
              <a:rPr lang="en-US" kern="0" dirty="0"/>
              <a:t>Your Audience</a:t>
            </a:r>
          </a:p>
          <a:p>
            <a:r>
              <a:rPr lang="en-US" kern="0" dirty="0" smtClean="0"/>
              <a:t>Connect </a:t>
            </a:r>
            <a:r>
              <a:rPr lang="en-US" kern="0" dirty="0"/>
              <a:t>with Storytelling </a:t>
            </a:r>
            <a:endParaRPr lang="en-US" kern="0" dirty="0" smtClean="0"/>
          </a:p>
          <a:p>
            <a:r>
              <a:rPr lang="en-US" kern="0" dirty="0" smtClean="0"/>
              <a:t>Prepare </a:t>
            </a:r>
            <a:r>
              <a:rPr lang="en-US" kern="0" dirty="0"/>
              <a:t>for an </a:t>
            </a:r>
            <a:r>
              <a:rPr lang="en-US" kern="0" dirty="0" smtClean="0"/>
              <a:t>Interview</a:t>
            </a:r>
          </a:p>
          <a:p>
            <a:r>
              <a:rPr lang="en-US" kern="0" dirty="0" smtClean="0"/>
              <a:t>Connect </a:t>
            </a:r>
            <a:r>
              <a:rPr lang="en-US" kern="0" dirty="0"/>
              <a:t>with Your Audience </a:t>
            </a:r>
          </a:p>
          <a:p>
            <a:endParaRPr lang="en-US" kern="0" dirty="0"/>
          </a:p>
        </p:txBody>
      </p:sp>
      <p:sp>
        <p:nvSpPr>
          <p:cNvPr id="17" name="Content Placeholder 12"/>
          <p:cNvSpPr txBox="1">
            <a:spLocks/>
          </p:cNvSpPr>
          <p:nvPr/>
        </p:nvSpPr>
        <p:spPr bwMode="auto">
          <a:xfrm>
            <a:off x="4634437" y="3294063"/>
            <a:ext cx="4233338" cy="33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kern="0" dirty="0" smtClean="0"/>
              <a:t>Creating </a:t>
            </a:r>
            <a:r>
              <a:rPr lang="en-US" kern="0" dirty="0"/>
              <a:t>Effective Visual Aids </a:t>
            </a:r>
            <a:endParaRPr lang="en-US" kern="0" dirty="0" smtClean="0"/>
          </a:p>
          <a:p>
            <a:r>
              <a:rPr lang="en-US" kern="0" dirty="0" smtClean="0"/>
              <a:t>Understanding </a:t>
            </a:r>
            <a:r>
              <a:rPr lang="en-US" kern="0" dirty="0"/>
              <a:t>Vocal Variety</a:t>
            </a:r>
          </a:p>
          <a:p>
            <a:r>
              <a:rPr lang="en-US" kern="0" dirty="0" smtClean="0"/>
              <a:t>Using </a:t>
            </a:r>
            <a:r>
              <a:rPr lang="en-US" kern="0" dirty="0"/>
              <a:t>Descriptive Language </a:t>
            </a:r>
            <a:endParaRPr lang="en-US" kern="0" dirty="0" smtClean="0"/>
          </a:p>
          <a:p>
            <a:r>
              <a:rPr lang="en-US" kern="0" dirty="0"/>
              <a:t>Active Listening</a:t>
            </a:r>
          </a:p>
          <a:p>
            <a:r>
              <a:rPr lang="en-US" kern="0" dirty="0"/>
              <a:t>Effective Body Language</a:t>
            </a:r>
          </a:p>
          <a:p>
            <a:r>
              <a:rPr lang="en-US" kern="0" dirty="0" smtClean="0"/>
              <a:t>Make </a:t>
            </a:r>
            <a:r>
              <a:rPr lang="en-US" kern="0" dirty="0"/>
              <a:t>Connections Through </a:t>
            </a:r>
            <a:r>
              <a:rPr lang="en-US" kern="0" dirty="0" smtClean="0"/>
              <a:t>Networking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-114300" y="3294063"/>
            <a:ext cx="9353550" cy="3668712"/>
          </a:xfrm>
          <a:prstGeom prst="rect">
            <a:avLst/>
          </a:prstGeom>
          <a:solidFill>
            <a:srgbClr val="ED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1.66667E-6 0.55 " pathEditMode="relative" rAng="0" ptsTypes="AA">
                                      <p:cBhvr>
                                        <p:cTn id="21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81" y="647701"/>
            <a:ext cx="7181850" cy="628648"/>
          </a:xfrm>
        </p:spPr>
        <p:txBody>
          <a:bodyPr/>
          <a:lstStyle/>
          <a:p>
            <a:r>
              <a:rPr lang="en-US" dirty="0" smtClean="0"/>
              <a:t>Level 4: Building Skills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85757" y="1884362"/>
            <a:ext cx="4377268" cy="895662"/>
          </a:xfrm>
        </p:spPr>
        <p:txBody>
          <a:bodyPr/>
          <a:lstStyle/>
          <a:p>
            <a:r>
              <a:rPr lang="en-US" b="1" dirty="0" smtClean="0"/>
              <a:t>Required: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 Projects Successfully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62462" y="1884363"/>
            <a:ext cx="4233338" cy="820737"/>
          </a:xfrm>
        </p:spPr>
        <p:txBody>
          <a:bodyPr/>
          <a:lstStyle/>
          <a:p>
            <a:r>
              <a:rPr lang="en-US" b="1" dirty="0" smtClean="0"/>
              <a:t>Required: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Managing a Difficult Audience</a:t>
            </a:r>
            <a:endParaRPr lang="en-US" dirty="0"/>
          </a:p>
        </p:txBody>
      </p:sp>
      <p:sp>
        <p:nvSpPr>
          <p:cNvPr id="15" name="Text Placeholder 8"/>
          <p:cNvSpPr txBox="1">
            <a:spLocks/>
          </p:cNvSpPr>
          <p:nvPr/>
        </p:nvSpPr>
        <p:spPr bwMode="auto">
          <a:xfrm>
            <a:off x="304800" y="2705100"/>
            <a:ext cx="8534400" cy="40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None/>
              <a:defRPr sz="2200" b="1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None/>
              <a:defRPr sz="2000" b="1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  <a:defRPr sz="1800" b="1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None/>
              <a:defRPr sz="1600" b="1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9pPr>
          </a:lstStyle>
          <a:p>
            <a:pPr algn="ctr"/>
            <a:r>
              <a:rPr lang="en-US" sz="2000" kern="0" dirty="0" smtClean="0"/>
              <a:t>Electives –both paths (choose 1)</a:t>
            </a:r>
            <a:endParaRPr lang="en-US" sz="2000" kern="0" dirty="0"/>
          </a:p>
        </p:txBody>
      </p:sp>
      <p:sp>
        <p:nvSpPr>
          <p:cNvPr id="16" name="Content Placeholder 12"/>
          <p:cNvSpPr txBox="1">
            <a:spLocks/>
          </p:cNvSpPr>
          <p:nvPr/>
        </p:nvSpPr>
        <p:spPr bwMode="auto">
          <a:xfrm>
            <a:off x="310087" y="3294064"/>
            <a:ext cx="4233338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i="1" dirty="0" smtClean="0"/>
              <a:t>Create </a:t>
            </a:r>
            <a:r>
              <a:rPr lang="en-US" i="1" dirty="0"/>
              <a:t>a Podcast </a:t>
            </a:r>
            <a:endParaRPr lang="en-US" i="1" dirty="0" smtClean="0"/>
          </a:p>
          <a:p>
            <a:r>
              <a:rPr lang="en-US" i="1" dirty="0" smtClean="0"/>
              <a:t>Manage </a:t>
            </a:r>
            <a:r>
              <a:rPr lang="en-US" i="1" dirty="0"/>
              <a:t>Online Meetings</a:t>
            </a:r>
          </a:p>
          <a:p>
            <a:r>
              <a:rPr lang="en-US" i="1" dirty="0" smtClean="0"/>
              <a:t>Building </a:t>
            </a:r>
            <a:r>
              <a:rPr lang="en-US" i="1" dirty="0"/>
              <a:t>a Social Media Presence </a:t>
            </a:r>
            <a:endParaRPr lang="en-US" i="1" dirty="0" smtClean="0"/>
          </a:p>
          <a:p>
            <a:r>
              <a:rPr lang="en-US" i="1" dirty="0" smtClean="0"/>
              <a:t>Question-and-Answer Session</a:t>
            </a:r>
            <a:endParaRPr lang="en-US" i="1" dirty="0"/>
          </a:p>
        </p:txBody>
      </p:sp>
      <p:sp>
        <p:nvSpPr>
          <p:cNvPr id="17" name="Content Placeholder 12"/>
          <p:cNvSpPr txBox="1">
            <a:spLocks/>
          </p:cNvSpPr>
          <p:nvPr/>
        </p:nvSpPr>
        <p:spPr bwMode="auto">
          <a:xfrm>
            <a:off x="4596337" y="3294063"/>
            <a:ext cx="4233338" cy="33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i="1" dirty="0" smtClean="0"/>
              <a:t>Write </a:t>
            </a:r>
            <a:r>
              <a:rPr lang="en-US" i="1" dirty="0"/>
              <a:t>a Compelling </a:t>
            </a:r>
            <a:r>
              <a:rPr lang="en-US" i="1" dirty="0" smtClean="0"/>
              <a:t>Blog</a:t>
            </a:r>
          </a:p>
          <a:p>
            <a:r>
              <a:rPr lang="en-US" i="1" dirty="0" smtClean="0"/>
              <a:t>Public </a:t>
            </a:r>
            <a:r>
              <a:rPr lang="en-US" i="1" dirty="0"/>
              <a:t>Relations Strategies</a:t>
            </a:r>
          </a:p>
          <a:p>
            <a:r>
              <a:rPr lang="en-US" i="1" dirty="0"/>
              <a:t>Manage Projects Successfully</a:t>
            </a:r>
            <a:endParaRPr lang="en-US" kern="0" dirty="0"/>
          </a:p>
          <a:p>
            <a:r>
              <a:rPr lang="en-US" i="1" dirty="0"/>
              <a:t>Managing a Difficult Audience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14" name="Text Placeholder 8"/>
          <p:cNvSpPr txBox="1">
            <a:spLocks/>
          </p:cNvSpPr>
          <p:nvPr/>
        </p:nvSpPr>
        <p:spPr bwMode="auto">
          <a:xfrm>
            <a:off x="304800" y="1352550"/>
            <a:ext cx="4191000" cy="409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None/>
              <a:defRPr sz="2200" b="1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None/>
              <a:defRPr sz="2000" b="1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  <a:defRPr sz="1800" b="1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None/>
              <a:defRPr sz="1600" b="1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Presentation Mastery</a:t>
            </a:r>
            <a:endParaRPr lang="en-US" sz="2000" kern="0" dirty="0"/>
          </a:p>
        </p:txBody>
      </p:sp>
      <p:sp>
        <p:nvSpPr>
          <p:cNvPr id="18" name="Text Placeholder 10"/>
          <p:cNvSpPr txBox="1">
            <a:spLocks/>
          </p:cNvSpPr>
          <p:nvPr/>
        </p:nvSpPr>
        <p:spPr bwMode="auto">
          <a:xfrm>
            <a:off x="4645026" y="1352550"/>
            <a:ext cx="4194174" cy="409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None/>
              <a:defRPr sz="2200" b="1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None/>
              <a:defRPr sz="2000" b="1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  <a:defRPr sz="1800" b="1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None/>
              <a:defRPr sz="1600" b="1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sz="2000" kern="0" smtClean="0"/>
              <a:t>Innovative Planning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8985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6751"/>
            <a:ext cx="7181850" cy="628648"/>
          </a:xfrm>
        </p:spPr>
        <p:txBody>
          <a:bodyPr/>
          <a:lstStyle/>
          <a:p>
            <a:r>
              <a:rPr lang="en-US" dirty="0" smtClean="0"/>
              <a:t>Level 5: Demonstrating Expertise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1352550"/>
            <a:ext cx="4191000" cy="409575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Presentation Mastery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6" y="1352550"/>
            <a:ext cx="4194174" cy="409575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Innovative Planning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85757" y="1884362"/>
            <a:ext cx="4377268" cy="895662"/>
          </a:xfrm>
        </p:spPr>
        <p:txBody>
          <a:bodyPr/>
          <a:lstStyle/>
          <a:p>
            <a:r>
              <a:rPr lang="en-US" b="1" dirty="0" smtClean="0"/>
              <a:t>Required:</a:t>
            </a:r>
            <a:endParaRPr lang="en-US" dirty="0"/>
          </a:p>
          <a:p>
            <a:pPr marL="571500" lvl="1" indent="-228600"/>
            <a:r>
              <a:rPr lang="en-US" b="1" dirty="0" smtClean="0"/>
              <a:t>High Performance Leadership</a:t>
            </a:r>
          </a:p>
          <a:p>
            <a:pPr marL="571500" lvl="1" indent="-228600"/>
            <a:r>
              <a:rPr lang="en-US" dirty="0" smtClean="0"/>
              <a:t>Reflect on Your Path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62460" y="1884363"/>
            <a:ext cx="4766739" cy="1458912"/>
          </a:xfrm>
        </p:spPr>
        <p:txBody>
          <a:bodyPr/>
          <a:lstStyle/>
          <a:p>
            <a:r>
              <a:rPr lang="en-US" b="1" dirty="0" smtClean="0"/>
              <a:t>Required:</a:t>
            </a:r>
          </a:p>
          <a:p>
            <a:pPr marL="514350" lvl="1" indent="-228600"/>
            <a:r>
              <a:rPr lang="en-US" b="1" dirty="0" smtClean="0"/>
              <a:t>Prepare to Speak Professionally</a:t>
            </a:r>
          </a:p>
          <a:p>
            <a:pPr marL="514350" lvl="1" indent="-228600"/>
            <a:r>
              <a:rPr lang="en-US" dirty="0" smtClean="0"/>
              <a:t>Reflect on Your Path</a:t>
            </a:r>
            <a:endParaRPr lang="en-US" dirty="0"/>
          </a:p>
        </p:txBody>
      </p:sp>
      <p:sp>
        <p:nvSpPr>
          <p:cNvPr id="15" name="Text Placeholder 8"/>
          <p:cNvSpPr txBox="1">
            <a:spLocks/>
          </p:cNvSpPr>
          <p:nvPr/>
        </p:nvSpPr>
        <p:spPr bwMode="auto">
          <a:xfrm>
            <a:off x="312737" y="3343275"/>
            <a:ext cx="8535987" cy="40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None/>
              <a:defRPr sz="2200" b="1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None/>
              <a:defRPr sz="2000" b="1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  <a:defRPr sz="1800" b="1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None/>
              <a:defRPr sz="1600" b="1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None/>
              <a:defRPr sz="1600" b="1">
                <a:solidFill>
                  <a:srgbClr val="063052"/>
                </a:solidFill>
                <a:latin typeface="+mn-lt"/>
              </a:defRPr>
            </a:lvl9pPr>
          </a:lstStyle>
          <a:p>
            <a:pPr algn="ctr"/>
            <a:r>
              <a:rPr lang="en-US" sz="2000" kern="0" dirty="0" smtClean="0"/>
              <a:t>Electives –both paths (choose </a:t>
            </a:r>
            <a:r>
              <a:rPr lang="en-US" sz="2000" u="sng" kern="0" dirty="0" smtClean="0"/>
              <a:t>1</a:t>
            </a:r>
            <a:r>
              <a:rPr lang="en-US" sz="2000" kern="0" dirty="0" smtClean="0"/>
              <a:t>)</a:t>
            </a:r>
            <a:endParaRPr lang="en-US" sz="2000" kern="0" dirty="0"/>
          </a:p>
        </p:txBody>
      </p:sp>
      <p:sp>
        <p:nvSpPr>
          <p:cNvPr id="16" name="Content Placeholder 12"/>
          <p:cNvSpPr txBox="1">
            <a:spLocks/>
          </p:cNvSpPr>
          <p:nvPr/>
        </p:nvSpPr>
        <p:spPr bwMode="auto">
          <a:xfrm>
            <a:off x="414862" y="3932239"/>
            <a:ext cx="4233338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i="1" dirty="0"/>
              <a:t>Leading in Your Volunteer Organization</a:t>
            </a:r>
          </a:p>
          <a:p>
            <a:r>
              <a:rPr lang="en-US" i="1" dirty="0" smtClean="0"/>
              <a:t>Lessons </a:t>
            </a:r>
            <a:r>
              <a:rPr lang="en-US" i="1" dirty="0"/>
              <a:t>Learned </a:t>
            </a:r>
            <a:endParaRPr lang="en-US" i="1" dirty="0" smtClean="0"/>
          </a:p>
          <a:p>
            <a:r>
              <a:rPr lang="en-US" i="1" dirty="0" smtClean="0"/>
              <a:t>Ethical Leadership</a:t>
            </a:r>
          </a:p>
        </p:txBody>
      </p:sp>
      <p:sp>
        <p:nvSpPr>
          <p:cNvPr id="17" name="Content Placeholder 12"/>
          <p:cNvSpPr txBox="1">
            <a:spLocks/>
          </p:cNvSpPr>
          <p:nvPr/>
        </p:nvSpPr>
        <p:spPr bwMode="auto">
          <a:xfrm>
            <a:off x="4634437" y="3932238"/>
            <a:ext cx="4233338" cy="33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6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i="1" dirty="0"/>
              <a:t>Prepare to Speak Professionally</a:t>
            </a:r>
          </a:p>
          <a:p>
            <a:r>
              <a:rPr lang="en-US" i="1" dirty="0"/>
              <a:t>Moderate a Panel Discussion</a:t>
            </a:r>
          </a:p>
          <a:p>
            <a:r>
              <a:rPr lang="en-US" i="1" dirty="0" smtClean="0"/>
              <a:t>High Performance Leadership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9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609600"/>
            <a:ext cx="8991600" cy="1066800"/>
          </a:xfrm>
        </p:spPr>
        <p:txBody>
          <a:bodyPr/>
          <a:lstStyle/>
          <a:p>
            <a:r>
              <a:rPr lang="en-US" sz="3200" dirty="0" smtClean="0"/>
              <a:t>Perspective</a:t>
            </a:r>
            <a:br>
              <a:rPr lang="en-US" sz="3200" dirty="0" smtClean="0"/>
            </a:br>
            <a:r>
              <a:rPr lang="en-US" sz="3200" dirty="0" smtClean="0"/>
              <a:t>Pathways is new, but based on </a:t>
            </a:r>
            <a:br>
              <a:rPr lang="en-US" sz="3200" dirty="0" smtClean="0"/>
            </a:br>
            <a:r>
              <a:rPr lang="en-US" sz="3200" dirty="0" smtClean="0"/>
              <a:t>familiar concepts and projects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63737"/>
            <a:ext cx="4191000" cy="4144963"/>
          </a:xfrm>
        </p:spPr>
        <p:txBody>
          <a:bodyPr/>
          <a:lstStyle/>
          <a:p>
            <a:r>
              <a:rPr lang="en-US" u="sng" dirty="0" smtClean="0"/>
              <a:t>Current program</a:t>
            </a:r>
          </a:p>
          <a:p>
            <a:r>
              <a:rPr lang="en-US" sz="2400" dirty="0" smtClean="0"/>
              <a:t>Recognition earned for each of 7 awards </a:t>
            </a:r>
            <a:br>
              <a:rPr lang="en-US" sz="2400" dirty="0" smtClean="0"/>
            </a:br>
            <a:r>
              <a:rPr lang="en-US" sz="2400" dirty="0" smtClean="0"/>
              <a:t>plus DTM</a:t>
            </a:r>
          </a:p>
          <a:p>
            <a:r>
              <a:rPr lang="en-US" sz="2400" dirty="0" smtClean="0"/>
              <a:t>Advanced manuals focus on six areas, five speeches each</a:t>
            </a:r>
          </a:p>
          <a:p>
            <a:r>
              <a:rPr lang="en-US" sz="2400" dirty="0" smtClean="0"/>
              <a:t>Separate Communications and Leadership Tracks</a:t>
            </a:r>
          </a:p>
          <a:p>
            <a:r>
              <a:rPr lang="en-US" sz="2400" dirty="0" smtClean="0"/>
              <a:t>Expires in 3 years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63737"/>
            <a:ext cx="4597400" cy="4144963"/>
          </a:xfrm>
        </p:spPr>
        <p:txBody>
          <a:bodyPr/>
          <a:lstStyle/>
          <a:p>
            <a:r>
              <a:rPr lang="en-US" u="sng" dirty="0" smtClean="0"/>
              <a:t>Pathways</a:t>
            </a:r>
          </a:p>
          <a:p>
            <a:r>
              <a:rPr lang="en-US" sz="2400" dirty="0" smtClean="0"/>
              <a:t>Recognition earned for each of 10 levels</a:t>
            </a:r>
            <a:br>
              <a:rPr lang="en-US" sz="2400" dirty="0" smtClean="0"/>
            </a:br>
            <a:r>
              <a:rPr lang="en-US" sz="2400" dirty="0" smtClean="0"/>
              <a:t>plus DTM</a:t>
            </a:r>
          </a:p>
          <a:p>
            <a:r>
              <a:rPr lang="en-US" sz="2400" dirty="0" smtClean="0"/>
              <a:t>Pick from 50 projects, </a:t>
            </a:r>
            <a:br>
              <a:rPr lang="en-US" sz="2400" dirty="0" smtClean="0"/>
            </a:br>
            <a:r>
              <a:rPr lang="en-US" sz="2400" dirty="0" smtClean="0"/>
              <a:t>Many choices, </a:t>
            </a:r>
            <a:br>
              <a:rPr lang="en-US" sz="2400" dirty="0" smtClean="0"/>
            </a:br>
            <a:r>
              <a:rPr lang="en-US" sz="2400" dirty="0" smtClean="0"/>
              <a:t>More to come</a:t>
            </a:r>
          </a:p>
          <a:p>
            <a:r>
              <a:rPr lang="en-US" sz="2400" dirty="0" smtClean="0"/>
              <a:t>Integrated Communications and Leadership Learning</a:t>
            </a:r>
          </a:p>
          <a:p>
            <a:r>
              <a:rPr lang="en-US" sz="2400" dirty="0" smtClean="0"/>
              <a:t>New, long-term 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1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98500" y="-762000"/>
            <a:ext cx="11341100" cy="822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30" y="468074"/>
            <a:ext cx="8189140" cy="816440"/>
          </a:xfrm>
        </p:spPr>
        <p:txBody>
          <a:bodyPr/>
          <a:lstStyle/>
          <a:p>
            <a:r>
              <a:rPr lang="en-US" dirty="0" smtClean="0"/>
              <a:t>Pathways in Action - Earning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40" y="1850570"/>
            <a:ext cx="3962400" cy="4144963"/>
          </a:xfrm>
        </p:spPr>
        <p:txBody>
          <a:bodyPr/>
          <a:lstStyle/>
          <a:p>
            <a:r>
              <a:rPr lang="en-US" sz="2000" dirty="0" smtClean="0"/>
              <a:t>Member can work on multiple manuals concurrently</a:t>
            </a:r>
          </a:p>
          <a:p>
            <a:r>
              <a:rPr lang="en-US" sz="2000" dirty="0" smtClean="0"/>
              <a:t>Works on projects in any order, any manual</a:t>
            </a:r>
          </a:p>
          <a:p>
            <a:r>
              <a:rPr lang="en-US" sz="2000" dirty="0" smtClean="0"/>
              <a:t>Can </a:t>
            </a:r>
            <a:r>
              <a:rPr lang="en-US" sz="2000" smtClean="0"/>
              <a:t>see details of </a:t>
            </a:r>
            <a:r>
              <a:rPr lang="en-US" sz="2000" dirty="0" smtClean="0"/>
              <a:t>all manual projects before starting</a:t>
            </a:r>
          </a:p>
          <a:p>
            <a:r>
              <a:rPr lang="en-US" sz="2000" dirty="0" smtClean="0"/>
              <a:t>Tracks own progress in manuals</a:t>
            </a:r>
          </a:p>
          <a:p>
            <a:r>
              <a:rPr lang="en-US" sz="2000" dirty="0" smtClean="0"/>
              <a:t>Brings completed manuals to VPE for award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 smtClean="0"/>
          </a:p>
          <a:p>
            <a:r>
              <a:rPr lang="en-US" sz="2000" dirty="0" smtClean="0"/>
              <a:t>VPE submits award in Club Central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839683"/>
            <a:ext cx="4517571" cy="47067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Member can work on multiple paths concurrently</a:t>
            </a:r>
          </a:p>
          <a:p>
            <a:r>
              <a:rPr lang="en-US" sz="2000" dirty="0" smtClean="0"/>
              <a:t>Levels </a:t>
            </a:r>
            <a:r>
              <a:rPr lang="en-US" sz="2000" u="sng" dirty="0" smtClean="0"/>
              <a:t>must be done in order </a:t>
            </a:r>
            <a:r>
              <a:rPr lang="en-US" sz="2000" dirty="0" smtClean="0"/>
              <a:t>within each path</a:t>
            </a:r>
          </a:p>
          <a:p>
            <a:r>
              <a:rPr lang="en-US" sz="2000" u="sng" dirty="0" smtClean="0"/>
              <a:t>Cannot see details </a:t>
            </a:r>
            <a:r>
              <a:rPr lang="en-US" sz="2000" dirty="0" smtClean="0"/>
              <a:t>of projects in the next level in a path</a:t>
            </a:r>
          </a:p>
          <a:p>
            <a:r>
              <a:rPr lang="en-US" sz="2000" dirty="0" smtClean="0"/>
              <a:t>Record every project completion in Base Camp (excl. print paths)</a:t>
            </a:r>
          </a:p>
          <a:p>
            <a:r>
              <a:rPr lang="en-US" sz="2000" dirty="0" smtClean="0"/>
              <a:t>Marks level “Completed” in Base Camp</a:t>
            </a:r>
          </a:p>
          <a:p>
            <a:r>
              <a:rPr lang="en-US" sz="2000" dirty="0" smtClean="0"/>
              <a:t>VPE gets notification, approves completion, member </a:t>
            </a:r>
            <a:r>
              <a:rPr lang="en-US" sz="2000" dirty="0" smtClean="0">
                <a:latin typeface="Calibri"/>
                <a:cs typeface="Calibri"/>
              </a:rPr>
              <a:t>→</a:t>
            </a:r>
            <a:r>
              <a:rPr lang="en-US" sz="2000" dirty="0" smtClean="0"/>
              <a:t> next level</a:t>
            </a:r>
          </a:p>
          <a:p>
            <a:r>
              <a:rPr lang="en-US" sz="2000" dirty="0" smtClean="0"/>
              <a:t>VPE submits Level award in Club Central</a:t>
            </a:r>
          </a:p>
          <a:p>
            <a:endParaRPr lang="en-US" sz="2000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 bwMode="auto">
          <a:xfrm>
            <a:off x="304800" y="1298120"/>
            <a:ext cx="4191000" cy="409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8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18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8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8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8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18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/>
              <a:t>Today</a:t>
            </a:r>
            <a:endParaRPr lang="en-US" sz="2000" b="1" kern="0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90596" y="1298120"/>
            <a:ext cx="4194174" cy="4095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/>
              <a:t>Pathways</a:t>
            </a:r>
            <a:endParaRPr lang="en-US" sz="2000" b="1" kern="0" dirty="0"/>
          </a:p>
        </p:txBody>
      </p:sp>
      <p:sp>
        <p:nvSpPr>
          <p:cNvPr id="7" name="Rectangle 6"/>
          <p:cNvSpPr/>
          <p:nvPr/>
        </p:nvSpPr>
        <p:spPr>
          <a:xfrm>
            <a:off x="4750024" y="5211271"/>
            <a:ext cx="4083297" cy="704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906517"/>
          </a:xfrm>
        </p:spPr>
        <p:txBody>
          <a:bodyPr/>
          <a:lstStyle/>
          <a:p>
            <a:pPr algn="ctr"/>
            <a:r>
              <a:rPr lang="en-US" dirty="0" smtClean="0"/>
              <a:t>Roll 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46475" algn="l"/>
              </a:tabLst>
            </a:pPr>
            <a:r>
              <a:rPr lang="en-US" dirty="0" smtClean="0"/>
              <a:t>Help Newer Members</a:t>
            </a:r>
            <a:endParaRPr lang="en-US" dirty="0"/>
          </a:p>
          <a:p>
            <a:pPr lvl="1"/>
            <a:r>
              <a:rPr lang="en-US" dirty="0" smtClean="0"/>
              <a:t>Faster Recognition for Accomplishments</a:t>
            </a:r>
            <a:endParaRPr lang="en-US" dirty="0"/>
          </a:p>
          <a:p>
            <a:r>
              <a:rPr lang="en-US" dirty="0" smtClean="0"/>
              <a:t>Pick and choose projects</a:t>
            </a:r>
          </a:p>
          <a:p>
            <a:pPr lvl="1"/>
            <a:r>
              <a:rPr lang="en-US" dirty="0" smtClean="0"/>
              <a:t>Instead of 5 per advanced manual</a:t>
            </a:r>
          </a:p>
          <a:p>
            <a:r>
              <a:rPr lang="en-US" dirty="0" smtClean="0"/>
              <a:t>Based on current program projects</a:t>
            </a:r>
          </a:p>
          <a:p>
            <a:r>
              <a:rPr lang="en-US" dirty="0" smtClean="0"/>
              <a:t>Simpler structure, easier to understand</a:t>
            </a:r>
          </a:p>
          <a:p>
            <a:r>
              <a:rPr lang="en-US" dirty="0" smtClean="0"/>
              <a:t>It’s the new program, help new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98500" y="-762000"/>
            <a:ext cx="11341100" cy="822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EducationalDevelopment\Revitalized Education Program\8. Content\13. The Navigator\Online Version\Image Assets\Toastmasters-Pathwa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33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slide deck available 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3202" y="1847793"/>
            <a:ext cx="8377720" cy="8884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http://www.marshalls.org/tmtools/files/Region2_6-25-17.pptx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67217" y="2670048"/>
            <a:ext cx="8822266" cy="1759306"/>
          </a:xfrm>
        </p:spPr>
        <p:txBody>
          <a:bodyPr/>
          <a:lstStyle/>
          <a:p>
            <a:r>
              <a:rPr lang="en-US" dirty="0" smtClean="0"/>
              <a:t>More resources at:     </a:t>
            </a:r>
            <a:r>
              <a:rPr lang="en-US" dirty="0" smtClean="0">
                <a:hlinkClick r:id="rId2"/>
              </a:rPr>
              <a:t>www.d57tm.org/Pathways</a:t>
            </a:r>
            <a:endParaRPr lang="en-US" dirty="0" smtClean="0"/>
          </a:p>
          <a:p>
            <a:r>
              <a:rPr lang="en-US" dirty="0" smtClean="0"/>
              <a:t>Download this file!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3" y="3481768"/>
            <a:ext cx="7239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23925"/>
            <a:ext cx="8991600" cy="54006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smtClean="0"/>
              <a:t>Toastmasters:</a:t>
            </a:r>
            <a:br>
              <a:rPr lang="en-US" sz="4000" dirty="0" smtClean="0"/>
            </a:br>
            <a:r>
              <a:rPr lang="en-US" sz="4800" u="sng" dirty="0" smtClean="0"/>
              <a:t>Current Program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vs </a:t>
            </a:r>
            <a:br>
              <a:rPr lang="en-US" sz="4000" dirty="0" smtClean="0"/>
            </a:br>
            <a:r>
              <a:rPr lang="en-US" sz="4800" u="sng" dirty="0" smtClean="0"/>
              <a:t>Pathways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9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96200" cy="685800"/>
          </a:xfrm>
        </p:spPr>
        <p:txBody>
          <a:bodyPr/>
          <a:lstStyle/>
          <a:p>
            <a:pPr algn="ctr"/>
            <a:r>
              <a:rPr lang="en-US" dirty="0" smtClean="0"/>
              <a:t>Current Program Chart to DTM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6" y="1143000"/>
            <a:ext cx="8742088" cy="51006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86200"/>
            <a:ext cx="1048512" cy="1356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209800"/>
            <a:ext cx="1048512" cy="1356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88" y="3855225"/>
            <a:ext cx="1048512" cy="1356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88" y="4005225"/>
            <a:ext cx="1048512" cy="135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00" y="3855225"/>
            <a:ext cx="1048512" cy="1356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05225"/>
            <a:ext cx="1048512" cy="1356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00" y="3855225"/>
            <a:ext cx="1048512" cy="1356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05225"/>
            <a:ext cx="1048512" cy="1356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5369" y="2584122"/>
            <a:ext cx="1198131" cy="584775"/>
          </a:xfrm>
          <a:prstGeom prst="rect">
            <a:avLst/>
          </a:prstGeom>
          <a:solidFill>
            <a:schemeClr val="accent1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Club</a:t>
            </a:r>
            <a:br>
              <a:rPr lang="en-US" dirty="0"/>
            </a:br>
            <a:r>
              <a:rPr lang="en-US" dirty="0" smtClean="0"/>
              <a:t>Officer+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75056" y="4818532"/>
            <a:ext cx="1454544" cy="584775"/>
          </a:xfrm>
          <a:prstGeom prst="rect">
            <a:avLst/>
          </a:prstGeom>
          <a:solidFill>
            <a:schemeClr val="accent1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Speechcraft,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YLP, et al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5972" y="5073283"/>
            <a:ext cx="834046" cy="338554"/>
          </a:xfrm>
          <a:prstGeom prst="rect">
            <a:avLst/>
          </a:prstGeom>
          <a:solidFill>
            <a:schemeClr val="accent1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Educ.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0799" y="2472481"/>
            <a:ext cx="2458593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District Officer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Sponsor/Mentor/Coach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HPL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7" y="3398038"/>
            <a:ext cx="1134637" cy="643561"/>
          </a:xfrm>
          <a:prstGeom prst="rect">
            <a:avLst/>
          </a:prstGeom>
          <a:solidFill>
            <a:srgbClr val="015581"/>
          </a:solidFill>
          <a:ln w="28575">
            <a:solidFill>
              <a:srgbClr val="6A797D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DTM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685800"/>
          </a:xfrm>
        </p:spPr>
        <p:txBody>
          <a:bodyPr/>
          <a:lstStyle/>
          <a:p>
            <a:r>
              <a:rPr lang="en-US" dirty="0" smtClean="0"/>
              <a:t>Pathways Chart to DTM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152400" y="3404159"/>
            <a:ext cx="1318260" cy="67308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Member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48651" y="4588383"/>
            <a:ext cx="4251535" cy="793991"/>
            <a:chOff x="1680071" y="4481010"/>
            <a:chExt cx="4251535" cy="793991"/>
          </a:xfrm>
        </p:grpSpPr>
        <p:pic>
          <p:nvPicPr>
            <p:cNvPr id="14" name="Picture 13" descr="10-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38" t="64046" r="16706" b="12337"/>
            <a:stretch/>
          </p:blipFill>
          <p:spPr>
            <a:xfrm>
              <a:off x="1680071" y="4481010"/>
              <a:ext cx="4251535" cy="793991"/>
            </a:xfrm>
            <a:prstGeom prst="rect">
              <a:avLst/>
            </a:prstGeom>
          </p:spPr>
        </p:pic>
        <p:pic>
          <p:nvPicPr>
            <p:cNvPr id="15" name="Picture 14" descr="toastmasters-level-1-badge_3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7613" y="4544273"/>
              <a:ext cx="690019" cy="667465"/>
            </a:xfrm>
            <a:prstGeom prst="rect">
              <a:avLst/>
            </a:prstGeom>
          </p:spPr>
        </p:pic>
        <p:pic>
          <p:nvPicPr>
            <p:cNvPr id="16" name="Picture 15" descr="toastmasters-level-2-badge_3x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739" y="4544273"/>
              <a:ext cx="690019" cy="667465"/>
            </a:xfrm>
            <a:prstGeom prst="rect">
              <a:avLst/>
            </a:prstGeom>
          </p:spPr>
        </p:pic>
        <p:pic>
          <p:nvPicPr>
            <p:cNvPr id="17" name="Picture 16" descr="toastmasters-level-3-badge_3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118" y="4544273"/>
              <a:ext cx="690019" cy="667465"/>
            </a:xfrm>
            <a:prstGeom prst="rect">
              <a:avLst/>
            </a:prstGeom>
          </p:spPr>
        </p:pic>
        <p:pic>
          <p:nvPicPr>
            <p:cNvPr id="18" name="Picture 17" descr="toastmasters-level-4-badge_3x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105" y="4544273"/>
              <a:ext cx="690019" cy="6674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1368" y="4538927"/>
              <a:ext cx="683892" cy="66430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751120" y="3766935"/>
            <a:ext cx="4251535" cy="793991"/>
            <a:chOff x="1682540" y="3621462"/>
            <a:chExt cx="4251535" cy="793991"/>
          </a:xfrm>
        </p:grpSpPr>
        <p:pic>
          <p:nvPicPr>
            <p:cNvPr id="21" name="Picture 20" descr="10-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38" t="64046" r="16706" b="12337"/>
            <a:stretch/>
          </p:blipFill>
          <p:spPr>
            <a:xfrm>
              <a:off x="1682540" y="3621462"/>
              <a:ext cx="4251535" cy="793991"/>
            </a:xfrm>
            <a:prstGeom prst="rect">
              <a:avLst/>
            </a:prstGeom>
          </p:spPr>
        </p:pic>
        <p:pic>
          <p:nvPicPr>
            <p:cNvPr id="22" name="Picture 21" descr="toastmasters-level-1-badge_3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0082" y="3684725"/>
              <a:ext cx="690019" cy="667465"/>
            </a:xfrm>
            <a:prstGeom prst="rect">
              <a:avLst/>
            </a:prstGeom>
          </p:spPr>
        </p:pic>
        <p:pic>
          <p:nvPicPr>
            <p:cNvPr id="23" name="Picture 22" descr="toastmasters-level-2-badge_3x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1208" y="3684725"/>
              <a:ext cx="690019" cy="667465"/>
            </a:xfrm>
            <a:prstGeom prst="rect">
              <a:avLst/>
            </a:prstGeom>
          </p:spPr>
        </p:pic>
        <p:pic>
          <p:nvPicPr>
            <p:cNvPr id="24" name="Picture 23" descr="toastmasters-level-3-badge_3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587" y="3684725"/>
              <a:ext cx="690019" cy="667465"/>
            </a:xfrm>
            <a:prstGeom prst="rect">
              <a:avLst/>
            </a:prstGeom>
          </p:spPr>
        </p:pic>
        <p:pic>
          <p:nvPicPr>
            <p:cNvPr id="25" name="Picture 24" descr="toastmasters-level-4-badge_3x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574" y="3684725"/>
              <a:ext cx="690019" cy="6674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870" y="3688360"/>
              <a:ext cx="678389" cy="658961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3922900" y="2087856"/>
            <a:ext cx="2052767" cy="489047"/>
          </a:xfrm>
          <a:prstGeom prst="rect">
            <a:avLst/>
          </a:prstGeom>
          <a:solidFill>
            <a:schemeClr val="accent1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District Officer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76729" y="2653382"/>
            <a:ext cx="4198939" cy="487495"/>
          </a:xfrm>
          <a:prstGeom prst="rect">
            <a:avLst/>
          </a:prstGeom>
          <a:solidFill>
            <a:srgbClr val="50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Club Mentor or Club Coach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76730" y="3219667"/>
            <a:ext cx="4198938" cy="494836"/>
          </a:xfrm>
          <a:prstGeom prst="rect">
            <a:avLst/>
          </a:prstGeom>
          <a:solidFill>
            <a:srgbClr val="7A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Club Sponsor or Speechcraft or </a:t>
            </a:r>
            <a:br>
              <a:rPr lang="en-US" b="1" dirty="0"/>
            </a:br>
            <a:r>
              <a:rPr lang="en-US" b="1" dirty="0"/>
              <a:t>Youth Leadership Program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1452880" y="2057400"/>
            <a:ext cx="304800" cy="33776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41964" y="2105543"/>
            <a:ext cx="2103120" cy="457200"/>
          </a:xfrm>
          <a:prstGeom prst="rect">
            <a:avLst/>
          </a:prstGeom>
          <a:solidFill>
            <a:srgbClr val="294364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Club Officer-12 </a:t>
            </a:r>
            <a:r>
              <a:rPr lang="en-US" dirty="0" err="1" smtClean="0"/>
              <a:t>mo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04380" y="3423483"/>
            <a:ext cx="1818640" cy="643561"/>
            <a:chOff x="7256780" y="3423483"/>
            <a:chExt cx="1818640" cy="64356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256780" y="3733800"/>
              <a:ext cx="7747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40783" y="3423483"/>
              <a:ext cx="1134637" cy="643561"/>
            </a:xfrm>
            <a:prstGeom prst="rect">
              <a:avLst/>
            </a:prstGeom>
            <a:solidFill>
              <a:srgbClr val="015581"/>
            </a:solidFill>
            <a:ln w="28575">
              <a:solidFill>
                <a:srgbClr val="6A797D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DTM</a:t>
              </a:r>
              <a:endParaRPr lang="en-US" sz="2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21310" y="2171700"/>
            <a:ext cx="1582510" cy="3138006"/>
            <a:chOff x="6221143" y="2105145"/>
            <a:chExt cx="1627458" cy="3271116"/>
          </a:xfrm>
        </p:grpSpPr>
        <p:sp>
          <p:nvSpPr>
            <p:cNvPr id="9" name="Trapezoid 8"/>
            <p:cNvSpPr/>
            <p:nvPr/>
          </p:nvSpPr>
          <p:spPr>
            <a:xfrm rot="5400000">
              <a:off x="5399314" y="2926974"/>
              <a:ext cx="3271116" cy="1627458"/>
            </a:xfrm>
            <a:prstGeom prst="trapezoid">
              <a:avLst>
                <a:gd name="adj" fmla="val 77167"/>
              </a:avLst>
            </a:prstGeom>
            <a:solidFill>
              <a:srgbClr val="B0474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49792" y="3361983"/>
              <a:ext cx="1362421" cy="766950"/>
            </a:xfrm>
            <a:prstGeom prst="rect">
              <a:avLst/>
            </a:prstGeom>
            <a:solidFill>
              <a:srgbClr val="B04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b="1" dirty="0"/>
                <a:t>DTM</a:t>
              </a:r>
              <a:br>
                <a:rPr lang="en-US" b="1" dirty="0"/>
              </a:br>
              <a:r>
                <a:rPr lang="en-US" b="1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6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762000"/>
          </a:xfrm>
        </p:spPr>
        <p:txBody>
          <a:bodyPr/>
          <a:lstStyle/>
          <a:p>
            <a:r>
              <a:rPr lang="en-US" dirty="0" smtClean="0"/>
              <a:t>Two Paths, Five Levels Each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73499" y="3638643"/>
            <a:ext cx="7479902" cy="1542956"/>
            <a:chOff x="1680071" y="4481010"/>
            <a:chExt cx="4251535" cy="793991"/>
          </a:xfrm>
        </p:grpSpPr>
        <p:pic>
          <p:nvPicPr>
            <p:cNvPr id="14" name="Picture 13" descr="10-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38" t="64046" r="16706" b="12337"/>
            <a:stretch/>
          </p:blipFill>
          <p:spPr>
            <a:xfrm>
              <a:off x="1680071" y="4481010"/>
              <a:ext cx="4251535" cy="793991"/>
            </a:xfrm>
            <a:prstGeom prst="rect">
              <a:avLst/>
            </a:prstGeom>
          </p:spPr>
        </p:pic>
        <p:pic>
          <p:nvPicPr>
            <p:cNvPr id="15" name="Picture 14" descr="toastmasters-level-1-badge_3x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7613" y="4544273"/>
              <a:ext cx="690019" cy="667465"/>
            </a:xfrm>
            <a:prstGeom prst="rect">
              <a:avLst/>
            </a:prstGeom>
          </p:spPr>
        </p:pic>
        <p:pic>
          <p:nvPicPr>
            <p:cNvPr id="16" name="Picture 15" descr="toastmasters-level-2-badge_3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739" y="4544273"/>
              <a:ext cx="690019" cy="667465"/>
            </a:xfrm>
            <a:prstGeom prst="rect">
              <a:avLst/>
            </a:prstGeom>
          </p:spPr>
        </p:pic>
        <p:pic>
          <p:nvPicPr>
            <p:cNvPr id="17" name="Picture 16" descr="toastmasters-level-3-badge_3x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118" y="4544273"/>
              <a:ext cx="690019" cy="667465"/>
            </a:xfrm>
            <a:prstGeom prst="rect">
              <a:avLst/>
            </a:prstGeom>
          </p:spPr>
        </p:pic>
        <p:pic>
          <p:nvPicPr>
            <p:cNvPr id="18" name="Picture 17" descr="toastmasters-level-4-badge_3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105" y="4544273"/>
              <a:ext cx="690019" cy="6674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1368" y="4538927"/>
              <a:ext cx="683892" cy="66430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73499" y="1905000"/>
            <a:ext cx="7479902" cy="1432462"/>
            <a:chOff x="1682540" y="3621462"/>
            <a:chExt cx="4251535" cy="793991"/>
          </a:xfrm>
        </p:grpSpPr>
        <p:pic>
          <p:nvPicPr>
            <p:cNvPr id="21" name="Picture 20" descr="10-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38" t="64046" r="16706" b="12337"/>
            <a:stretch/>
          </p:blipFill>
          <p:spPr>
            <a:xfrm>
              <a:off x="1682540" y="3621462"/>
              <a:ext cx="4251535" cy="793991"/>
            </a:xfrm>
            <a:prstGeom prst="rect">
              <a:avLst/>
            </a:prstGeom>
          </p:spPr>
        </p:pic>
        <p:pic>
          <p:nvPicPr>
            <p:cNvPr id="22" name="Picture 21" descr="toastmasters-level-1-badge_3x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0082" y="3684725"/>
              <a:ext cx="690019" cy="667465"/>
            </a:xfrm>
            <a:prstGeom prst="rect">
              <a:avLst/>
            </a:prstGeom>
          </p:spPr>
        </p:pic>
        <p:pic>
          <p:nvPicPr>
            <p:cNvPr id="23" name="Picture 22" descr="toastmasters-level-2-badge_3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1208" y="3684725"/>
              <a:ext cx="690019" cy="667465"/>
            </a:xfrm>
            <a:prstGeom prst="rect">
              <a:avLst/>
            </a:prstGeom>
          </p:spPr>
        </p:pic>
        <p:pic>
          <p:nvPicPr>
            <p:cNvPr id="24" name="Picture 23" descr="toastmasters-level-3-badge_3x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587" y="3684725"/>
              <a:ext cx="690019" cy="667465"/>
            </a:xfrm>
            <a:prstGeom prst="rect">
              <a:avLst/>
            </a:prstGeom>
          </p:spPr>
        </p:pic>
        <p:pic>
          <p:nvPicPr>
            <p:cNvPr id="25" name="Picture 24" descr="toastmasters-level-4-badge_3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574" y="3684725"/>
              <a:ext cx="690019" cy="6674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870" y="3688360"/>
              <a:ext cx="678389" cy="658961"/>
            </a:xfrm>
            <a:prstGeom prst="rect">
              <a:avLst/>
            </a:prstGeom>
          </p:spPr>
        </p:pic>
      </p:grpSp>
      <p:sp>
        <p:nvSpPr>
          <p:cNvPr id="27" name="Left Brace 26"/>
          <p:cNvSpPr/>
          <p:nvPr/>
        </p:nvSpPr>
        <p:spPr>
          <a:xfrm rot="16200000">
            <a:off x="2819211" y="3505011"/>
            <a:ext cx="259306" cy="4313072"/>
          </a:xfrm>
          <a:prstGeom prst="leftBrace">
            <a:avLst>
              <a:gd name="adj1" fmla="val 2034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537847" y="4251847"/>
            <a:ext cx="259306" cy="2819400"/>
          </a:xfrm>
          <a:prstGeom prst="leftBrace">
            <a:avLst>
              <a:gd name="adj1" fmla="val 2034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32120" y="5867399"/>
            <a:ext cx="2265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Mostly </a:t>
            </a:r>
            <a:br>
              <a:rPr lang="en-US" sz="2000" b="1" dirty="0" smtClean="0"/>
            </a:br>
            <a:r>
              <a:rPr lang="en-US" sz="2000" b="1" dirty="0" smtClean="0"/>
              <a:t>Communications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535776" y="5875019"/>
            <a:ext cx="2265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Communications</a:t>
            </a:r>
            <a:br>
              <a:rPr lang="en-US" sz="2000" b="1" dirty="0" smtClean="0"/>
            </a:br>
            <a:r>
              <a:rPr lang="en-US" sz="2000" b="1" dirty="0" smtClean="0"/>
              <a:t>&amp; Leadership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76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10400" cy="685800"/>
          </a:xfrm>
        </p:spPr>
        <p:txBody>
          <a:bodyPr/>
          <a:lstStyle/>
          <a:p>
            <a:pPr algn="ctr"/>
            <a:r>
              <a:rPr lang="en-US" dirty="0" smtClean="0"/>
              <a:t>Ten Paths Available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3737" y="1558950"/>
            <a:ext cx="1487500" cy="2115553"/>
            <a:chOff x="323737" y="1558950"/>
            <a:chExt cx="1487500" cy="21155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737" y="1558950"/>
              <a:ext cx="1487500" cy="150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3737" y="3058950"/>
              <a:ext cx="14875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Dynamic Leadership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15149" y="1558950"/>
            <a:ext cx="1493750" cy="2115553"/>
            <a:chOff x="2015149" y="1558950"/>
            <a:chExt cx="1493750" cy="21155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149" y="1558950"/>
              <a:ext cx="1493750" cy="150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18274" y="3058950"/>
              <a:ext cx="14875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Effective Coaching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48925" y="1558950"/>
            <a:ext cx="1514916" cy="2146331"/>
            <a:chOff x="3748925" y="1558950"/>
            <a:chExt cx="1514916" cy="21463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8925" y="1558950"/>
              <a:ext cx="1493750" cy="150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76341" y="3058950"/>
              <a:ext cx="148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Innovative Planning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01525" y="1540650"/>
            <a:ext cx="1531850" cy="2133853"/>
            <a:chOff x="5501525" y="1540650"/>
            <a:chExt cx="1531850" cy="21338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525" y="1540650"/>
              <a:ext cx="1493750" cy="150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01525" y="3058950"/>
              <a:ext cx="15318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Leadership Development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39000" y="1533300"/>
            <a:ext cx="1493750" cy="2141203"/>
            <a:chOff x="7239000" y="1533300"/>
            <a:chExt cx="1493750" cy="21412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1533300"/>
              <a:ext cx="1493750" cy="150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239000" y="3058950"/>
              <a:ext cx="14875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Motivational Strategies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3737" y="4138800"/>
            <a:ext cx="1487500" cy="2077453"/>
            <a:chOff x="323737" y="4138800"/>
            <a:chExt cx="1487500" cy="207745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737" y="4138800"/>
              <a:ext cx="1487500" cy="1500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23737" y="5600700"/>
              <a:ext cx="14875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Persuasive Influence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15149" y="4138800"/>
            <a:ext cx="1493750" cy="2077452"/>
            <a:chOff x="2015149" y="4138800"/>
            <a:chExt cx="1493750" cy="20774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149" y="4138800"/>
              <a:ext cx="1493750" cy="1500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018274" y="5600699"/>
              <a:ext cx="14875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Presentation Mastery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95700" y="4138800"/>
            <a:ext cx="1585075" cy="2115553"/>
            <a:chOff x="3695700" y="4138800"/>
            <a:chExt cx="1585075" cy="211555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8925" y="4138800"/>
              <a:ext cx="1493750" cy="1500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95700" y="5638800"/>
              <a:ext cx="158507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Strategic Relationships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01525" y="4138800"/>
            <a:ext cx="1493750" cy="2077451"/>
            <a:chOff x="5501525" y="4138800"/>
            <a:chExt cx="1493750" cy="207745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525" y="4138800"/>
              <a:ext cx="1493750" cy="150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504650" y="5600698"/>
              <a:ext cx="14875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Team Collaboration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79837" y="4138800"/>
            <a:ext cx="1805825" cy="2077453"/>
            <a:chOff x="7079837" y="4138800"/>
            <a:chExt cx="1805825" cy="207745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4138800"/>
              <a:ext cx="1493750" cy="1500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079837" y="5600700"/>
              <a:ext cx="18058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Visionary Communication</a:t>
              </a:r>
              <a:endParaRPr lang="en-US" sz="1700" dirty="0">
                <a:latin typeface="Arial"/>
                <a:cs typeface="Arial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905000" y="3886200"/>
            <a:ext cx="1676400" cy="2514600"/>
          </a:xfrm>
          <a:prstGeom prst="roundRect">
            <a:avLst/>
          </a:prstGeom>
          <a:noFill/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695700" y="1295400"/>
            <a:ext cx="1676400" cy="2514600"/>
          </a:xfrm>
          <a:prstGeom prst="roundRect">
            <a:avLst/>
          </a:prstGeom>
          <a:noFill/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696200" cy="1143000"/>
          </a:xfrm>
        </p:spPr>
        <p:txBody>
          <a:bodyPr/>
          <a:lstStyle/>
          <a:p>
            <a:pPr algn="ctr"/>
            <a:r>
              <a:rPr lang="en-US" dirty="0"/>
              <a:t>Level </a:t>
            </a:r>
            <a:r>
              <a:rPr lang="en-US" dirty="0" smtClean="0"/>
              <a:t>1: Mastering </a:t>
            </a:r>
            <a:r>
              <a:rPr lang="en-US" dirty="0"/>
              <a:t>Fundamentals</a:t>
            </a:r>
            <a:br>
              <a:rPr lang="en-US" dirty="0"/>
            </a:br>
            <a:r>
              <a:rPr lang="en-US" dirty="0" smtClean="0"/>
              <a:t>Same for </a:t>
            </a:r>
            <a:r>
              <a:rPr lang="en-US" u="sng" dirty="0" smtClean="0"/>
              <a:t>all</a:t>
            </a:r>
            <a:r>
              <a:rPr lang="en-US" dirty="0" smtClean="0"/>
              <a:t>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299599"/>
            <a:ext cx="7734300" cy="2490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Ice Breaker (1 speech)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Evaluation and Feedback (2 speech + 1 </a:t>
            </a:r>
            <a:r>
              <a:rPr lang="en-US" dirty="0" err="1" smtClean="0"/>
              <a:t>eval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Researching and Presenting (1 speech)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094" y="4742233"/>
            <a:ext cx="7600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Projects, Four Speeches, Five Meetings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3601" y="5481704"/>
            <a:ext cx="772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Members earn </a:t>
            </a:r>
            <a:r>
              <a:rPr lang="en-US" sz="2800" u="sng" dirty="0" smtClean="0"/>
              <a:t>first</a:t>
            </a:r>
            <a:r>
              <a:rPr lang="en-US" sz="2800" dirty="0" smtClean="0"/>
              <a:t> award in just </a:t>
            </a:r>
            <a:r>
              <a:rPr lang="en-US" sz="2800" u="sng" dirty="0" smtClean="0"/>
              <a:t>five</a:t>
            </a:r>
            <a:r>
              <a:rPr lang="en-US" sz="2800" dirty="0" smtClean="0"/>
              <a:t> meetings 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7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Presentation3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10541</TotalTime>
  <Words>510</Words>
  <Application>Microsoft Office PowerPoint</Application>
  <PresentationFormat>On-screen Show (4:3)</PresentationFormat>
  <Paragraphs>144</Paragraphs>
  <Slides>18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Presentation3</vt:lpstr>
      <vt:lpstr>1_2015 Corporate-4x3 template</vt:lpstr>
      <vt:lpstr>Pathways Up Close: What’s in a Path?</vt:lpstr>
      <vt:lpstr>PowerPoint Presentation</vt:lpstr>
      <vt:lpstr>This slide deck available at:</vt:lpstr>
      <vt:lpstr>Toastmasters: Current Program vs  Pathways </vt:lpstr>
      <vt:lpstr>Current Program Chart to DTM</vt:lpstr>
      <vt:lpstr>Pathways Chart to DTM</vt:lpstr>
      <vt:lpstr>Two Paths, Five Levels Each</vt:lpstr>
      <vt:lpstr>Ten Paths Available</vt:lpstr>
      <vt:lpstr>Level 1: Mastering Fundamentals Same for all Paths</vt:lpstr>
      <vt:lpstr>Level 2: Learning Your Style</vt:lpstr>
      <vt:lpstr>Level 3: Increasing Knowledge</vt:lpstr>
      <vt:lpstr>Level 4: Building Skills</vt:lpstr>
      <vt:lpstr>Level 5: Demonstrating Expertise</vt:lpstr>
      <vt:lpstr>Perspective Pathways is new, but based on  familiar concepts and projects</vt:lpstr>
      <vt:lpstr>PowerPoint Presentation</vt:lpstr>
      <vt:lpstr>Pathways in Action - Earning Awards</vt:lpstr>
      <vt:lpstr>Roll up</vt:lpstr>
      <vt:lpstr>PowerPoint Presentation</vt:lpstr>
    </vt:vector>
  </TitlesOfParts>
  <Company>Toastmasters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Update</dc:title>
  <dc:creator>Shaelyn Berg</dc:creator>
  <cp:lastModifiedBy>George</cp:lastModifiedBy>
  <cp:revision>415</cp:revision>
  <cp:lastPrinted>2017-05-25T04:48:16Z</cp:lastPrinted>
  <dcterms:created xsi:type="dcterms:W3CDTF">2016-10-27T21:19:49Z</dcterms:created>
  <dcterms:modified xsi:type="dcterms:W3CDTF">2017-06-25T23:23:55Z</dcterms:modified>
</cp:coreProperties>
</file>