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59" r:id="rId4"/>
    <p:sldId id="257" r:id="rId5"/>
    <p:sldId id="273" r:id="rId6"/>
    <p:sldId id="264" r:id="rId7"/>
    <p:sldId id="258" r:id="rId8"/>
    <p:sldId id="260" r:id="rId9"/>
    <p:sldId id="261" r:id="rId10"/>
    <p:sldId id="266" r:id="rId11"/>
    <p:sldId id="262" r:id="rId12"/>
    <p:sldId id="274" r:id="rId13"/>
    <p:sldId id="265" r:id="rId14"/>
    <p:sldId id="271"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3"/>
    <p:restoredTop sz="94643"/>
  </p:normalViewPr>
  <p:slideViewPr>
    <p:cSldViewPr snapToGrid="0" snapToObjects="1">
      <p:cViewPr varScale="1">
        <p:scale>
          <a:sx n="120" d="100"/>
          <a:sy n="120" d="100"/>
        </p:scale>
        <p:origin x="132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1/1/19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1/1/19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1/1/19</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wes.johnson@district39.org" TargetMode="External"/><Relationship Id="rId2" Type="http://schemas.openxmlformats.org/officeDocument/2006/relationships/hyperlink" Target="mailto:ed.johnson@district39.org" TargetMode="External"/><Relationship Id="rId1" Type="http://schemas.openxmlformats.org/officeDocument/2006/relationships/slideLayout" Target="../slideLayouts/slideLayout2.xml"/><Relationship Id="rId4" Type="http://schemas.openxmlformats.org/officeDocument/2006/relationships/hyperlink" Target="http://www.district39.org/contest-trainin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district39.org/contest-training/" TargetMode="External"/><Relationship Id="rId2" Type="http://schemas.openxmlformats.org/officeDocument/2006/relationships/hyperlink" Target="http://www.toastmasters.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1034397"/>
            <a:ext cx="6498158" cy="2214469"/>
          </a:xfrm>
        </p:spPr>
        <p:txBody>
          <a:bodyPr/>
          <a:lstStyle/>
          <a:p>
            <a:r>
              <a:rPr lang="en-US" sz="6000" b="1" dirty="0"/>
              <a:t>BEING A CONTESTANT</a:t>
            </a:r>
          </a:p>
        </p:txBody>
      </p:sp>
      <p:sp>
        <p:nvSpPr>
          <p:cNvPr id="3" name="Subtitle 2"/>
          <p:cNvSpPr>
            <a:spLocks noGrp="1"/>
          </p:cNvSpPr>
          <p:nvPr>
            <p:ph type="subTitle" idx="1"/>
          </p:nvPr>
        </p:nvSpPr>
        <p:spPr>
          <a:xfrm>
            <a:off x="1322921" y="3126893"/>
            <a:ext cx="6498159" cy="3522875"/>
          </a:xfrm>
        </p:spPr>
        <p:txBody>
          <a:bodyPr>
            <a:normAutofit/>
          </a:bodyPr>
          <a:lstStyle/>
          <a:p>
            <a:r>
              <a:rPr lang="en-US" sz="4000" b="1" dirty="0"/>
              <a:t>(Session 3)</a:t>
            </a:r>
          </a:p>
          <a:p>
            <a:r>
              <a:rPr lang="en-US" sz="4000" b="1" dirty="0"/>
              <a:t>Brought to you by</a:t>
            </a:r>
          </a:p>
          <a:p>
            <a:r>
              <a:rPr lang="en-US" sz="6000" b="1" dirty="0"/>
              <a:t>DISTRICT 39</a:t>
            </a:r>
          </a:p>
          <a:p>
            <a:endParaRPr lang="en-US" sz="2000" b="1" dirty="0"/>
          </a:p>
          <a:p>
            <a:r>
              <a:rPr lang="en-US" sz="2000" b="1" i="1" dirty="0">
                <a:solidFill>
                  <a:srgbClr val="FF0000"/>
                </a:solidFill>
              </a:rPr>
              <a:t>http://www.district39.org/contest-training/</a:t>
            </a:r>
          </a:p>
        </p:txBody>
      </p:sp>
    </p:spTree>
    <p:extLst>
      <p:ext uri="{BB962C8B-B14F-4D97-AF65-F5344CB8AC3E}">
        <p14:creationId xmlns:p14="http://schemas.microsoft.com/office/powerpoint/2010/main" val="448771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891884"/>
          </a:xfrm>
        </p:spPr>
        <p:txBody>
          <a:bodyPr/>
          <a:lstStyle/>
          <a:p>
            <a:r>
              <a:rPr lang="en-US" b="1" dirty="0"/>
              <a:t>JUDGES</a:t>
            </a:r>
          </a:p>
        </p:txBody>
      </p:sp>
      <p:sp>
        <p:nvSpPr>
          <p:cNvPr id="3" name="Content Placeholder 2"/>
          <p:cNvSpPr>
            <a:spLocks noGrp="1"/>
          </p:cNvSpPr>
          <p:nvPr>
            <p:ph idx="1"/>
          </p:nvPr>
        </p:nvSpPr>
        <p:spPr>
          <a:xfrm rot="10800000" flipV="1">
            <a:off x="420139" y="1345874"/>
            <a:ext cx="8171412" cy="4926875"/>
          </a:xfrm>
        </p:spPr>
        <p:txBody>
          <a:bodyPr>
            <a:normAutofit/>
          </a:bodyPr>
          <a:lstStyle/>
          <a:p>
            <a:r>
              <a:rPr lang="en-US" b="1" i="1" dirty="0"/>
              <a:t>Judges are interviewed and selected by the Chief Judge in accordance with the Rule Book.</a:t>
            </a:r>
          </a:p>
          <a:p>
            <a:r>
              <a:rPr lang="en-US" b="1" i="1" dirty="0"/>
              <a:t>Each judge must meet qualifications as follows:</a:t>
            </a:r>
          </a:p>
          <a:p>
            <a:pPr lvl="1"/>
            <a:r>
              <a:rPr lang="en-US" b="1" i="1" dirty="0"/>
              <a:t>be a </a:t>
            </a:r>
            <a:r>
              <a:rPr lang="en-US" b="1" i="1" u="sng" dirty="0"/>
              <a:t>paid club member for at least six months</a:t>
            </a:r>
          </a:p>
          <a:p>
            <a:pPr lvl="1"/>
            <a:r>
              <a:rPr lang="en-US" b="1" i="1" dirty="0"/>
              <a:t>have completed at least </a:t>
            </a:r>
            <a:r>
              <a:rPr lang="en-US" b="1" i="1" u="sng" dirty="0"/>
              <a:t>six speeches</a:t>
            </a:r>
            <a:r>
              <a:rPr lang="en-US" b="1" i="1" dirty="0"/>
              <a:t> in Competent Communicator or minimum </a:t>
            </a:r>
            <a:r>
              <a:rPr lang="en-US" b="1" i="1" u="sng" dirty="0"/>
              <a:t>two level</a:t>
            </a:r>
            <a:r>
              <a:rPr lang="en-US" b="1" i="1" dirty="0"/>
              <a:t>s in Pathways learning experience</a:t>
            </a:r>
          </a:p>
          <a:p>
            <a:pPr lvl="1"/>
            <a:r>
              <a:rPr lang="en-US" b="1" i="1" dirty="0"/>
              <a:t>be </a:t>
            </a:r>
            <a:r>
              <a:rPr lang="en-US" b="1" i="1" u="sng" dirty="0"/>
              <a:t>physically present at the contest</a:t>
            </a:r>
            <a:r>
              <a:rPr lang="en-US" b="1" i="1" dirty="0"/>
              <a:t> for which you are serving</a:t>
            </a:r>
          </a:p>
          <a:p>
            <a:pPr lvl="1"/>
            <a:r>
              <a:rPr lang="en-US" b="1" i="1" dirty="0"/>
              <a:t>Experience and integrity are important factors</a:t>
            </a:r>
          </a:p>
          <a:p>
            <a:endParaRPr lang="en-US" b="1" i="1" dirty="0"/>
          </a:p>
        </p:txBody>
      </p:sp>
    </p:spTree>
    <p:extLst>
      <p:ext uri="{BB962C8B-B14F-4D97-AF65-F5344CB8AC3E}">
        <p14:creationId xmlns:p14="http://schemas.microsoft.com/office/powerpoint/2010/main" val="1671022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7"/>
            <a:ext cx="8042276" cy="908424"/>
          </a:xfrm>
        </p:spPr>
        <p:txBody>
          <a:bodyPr/>
          <a:lstStyle/>
          <a:p>
            <a:r>
              <a:rPr lang="en-US" sz="4000" b="1" dirty="0"/>
              <a:t>OBJECTIVE JUDGING</a:t>
            </a:r>
          </a:p>
        </p:txBody>
      </p:sp>
      <p:sp>
        <p:nvSpPr>
          <p:cNvPr id="3" name="Content Placeholder 2"/>
          <p:cNvSpPr>
            <a:spLocks noGrp="1"/>
          </p:cNvSpPr>
          <p:nvPr>
            <p:ph idx="1"/>
          </p:nvPr>
        </p:nvSpPr>
        <p:spPr>
          <a:xfrm>
            <a:off x="549275" y="1483834"/>
            <a:ext cx="8042276" cy="4927600"/>
          </a:xfrm>
        </p:spPr>
        <p:txBody>
          <a:bodyPr>
            <a:normAutofit/>
          </a:bodyPr>
          <a:lstStyle/>
          <a:p>
            <a:r>
              <a:rPr lang="en-US" b="1" i="1" dirty="0"/>
              <a:t>All judges must complete the Judge’s Certification of Eligibility and Code of Ethics Form, then submit it to the Chief Judge at all levels</a:t>
            </a:r>
          </a:p>
          <a:p>
            <a:r>
              <a:rPr lang="en-US" b="1" i="1" dirty="0"/>
              <a:t>Maintain objectivity throughout the judging process</a:t>
            </a:r>
          </a:p>
          <a:p>
            <a:r>
              <a:rPr lang="en-US" b="1" i="1" dirty="0"/>
              <a:t>Should not bring their prejudices to a contest. Judges are to avoid bias</a:t>
            </a:r>
          </a:p>
          <a:p>
            <a:r>
              <a:rPr lang="en-US" b="1" i="1" dirty="0"/>
              <a:t>Judges will look for the items listed on their ballots which have points assigned relative to your speech. Presence, attitude, appearance have value as well on each ballot</a:t>
            </a:r>
          </a:p>
        </p:txBody>
      </p:sp>
    </p:spTree>
    <p:extLst>
      <p:ext uri="{BB962C8B-B14F-4D97-AF65-F5344CB8AC3E}">
        <p14:creationId xmlns:p14="http://schemas.microsoft.com/office/powerpoint/2010/main" val="13538018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83439"/>
          </a:xfrm>
        </p:spPr>
        <p:txBody>
          <a:bodyPr/>
          <a:lstStyle/>
          <a:p>
            <a:r>
              <a:rPr lang="en-US" sz="3400" b="1" dirty="0"/>
              <a:t>WHAT ARE JUDGES LOOKING FOR?</a:t>
            </a:r>
          </a:p>
        </p:txBody>
      </p:sp>
      <p:sp>
        <p:nvSpPr>
          <p:cNvPr id="3" name="Content Placeholder 2"/>
          <p:cNvSpPr>
            <a:spLocks noGrp="1"/>
          </p:cNvSpPr>
          <p:nvPr>
            <p:ph idx="1"/>
          </p:nvPr>
        </p:nvSpPr>
        <p:spPr>
          <a:xfrm>
            <a:off x="637953" y="962706"/>
            <a:ext cx="8325294" cy="5512522"/>
          </a:xfrm>
        </p:spPr>
        <p:txBody>
          <a:bodyPr>
            <a:normAutofit fontScale="92500"/>
          </a:bodyPr>
          <a:lstStyle/>
          <a:p>
            <a:pPr marL="0" indent="0">
              <a:buNone/>
            </a:pPr>
            <a:r>
              <a:rPr lang="en-US" b="1" i="1" dirty="0"/>
              <a:t>In an </a:t>
            </a:r>
            <a:r>
              <a:rPr lang="en-US" b="1" i="1" dirty="0">
                <a:solidFill>
                  <a:srgbClr val="FF4040"/>
                </a:solidFill>
              </a:rPr>
              <a:t>International Speech Contest</a:t>
            </a:r>
            <a:r>
              <a:rPr lang="en-US" b="1" i="1" dirty="0"/>
              <a:t>, judges are looking for </a:t>
            </a:r>
          </a:p>
          <a:p>
            <a:r>
              <a:rPr lang="en-US" b="1" i="1" u="sng" dirty="0"/>
              <a:t>Content</a:t>
            </a:r>
            <a:r>
              <a:rPr lang="en-US" b="1" i="1" dirty="0"/>
              <a:t>: Speech Development, Effectiveness and Speech Value</a:t>
            </a:r>
          </a:p>
          <a:p>
            <a:r>
              <a:rPr lang="en-US" b="1" i="1" u="sng" dirty="0"/>
              <a:t>Delivery</a:t>
            </a:r>
            <a:r>
              <a:rPr lang="en-US" b="1" i="1" dirty="0"/>
              <a:t>: Physical, Voice, Manner</a:t>
            </a:r>
          </a:p>
          <a:p>
            <a:r>
              <a:rPr lang="en-US" b="1" i="1" u="sng" dirty="0"/>
              <a:t>Language</a:t>
            </a:r>
            <a:r>
              <a:rPr lang="en-US" b="1" i="1" dirty="0"/>
              <a:t>: Appropriateness, Correctness</a:t>
            </a:r>
          </a:p>
          <a:p>
            <a:pPr marL="0" indent="0">
              <a:buNone/>
            </a:pPr>
            <a:r>
              <a:rPr lang="en-US" b="1" i="1" dirty="0"/>
              <a:t>In an </a:t>
            </a:r>
            <a:r>
              <a:rPr lang="en-US" b="1" i="1" dirty="0">
                <a:solidFill>
                  <a:srgbClr val="FF4040"/>
                </a:solidFill>
              </a:rPr>
              <a:t>Evaluation Contest</a:t>
            </a:r>
            <a:r>
              <a:rPr lang="en-US" b="1" i="1" dirty="0"/>
              <a:t>, judges are looking for</a:t>
            </a:r>
          </a:p>
          <a:p>
            <a:r>
              <a:rPr lang="en-US" b="1" i="1" dirty="0"/>
              <a:t>Analytical Quality</a:t>
            </a:r>
          </a:p>
          <a:p>
            <a:r>
              <a:rPr lang="en-US" b="1" i="1" dirty="0"/>
              <a:t>Recommendations</a:t>
            </a:r>
          </a:p>
          <a:p>
            <a:r>
              <a:rPr lang="en-US" b="1" i="1" dirty="0"/>
              <a:t>Technique</a:t>
            </a:r>
          </a:p>
          <a:p>
            <a:r>
              <a:rPr lang="en-US" b="1" i="1" dirty="0"/>
              <a:t>Summation</a:t>
            </a:r>
          </a:p>
        </p:txBody>
      </p:sp>
    </p:spTree>
    <p:extLst>
      <p:ext uri="{BB962C8B-B14F-4D97-AF65-F5344CB8AC3E}">
        <p14:creationId xmlns:p14="http://schemas.microsoft.com/office/powerpoint/2010/main" val="2472900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607" y="117818"/>
            <a:ext cx="8238797" cy="865372"/>
          </a:xfrm>
        </p:spPr>
        <p:txBody>
          <a:bodyPr/>
          <a:lstStyle/>
          <a:p>
            <a:r>
              <a:rPr lang="en-US" sz="4000" b="1" dirty="0"/>
              <a:t>FORMS</a:t>
            </a:r>
          </a:p>
        </p:txBody>
      </p:sp>
      <p:sp>
        <p:nvSpPr>
          <p:cNvPr id="3" name="Content Placeholder 2"/>
          <p:cNvSpPr>
            <a:spLocks noGrp="1"/>
          </p:cNvSpPr>
          <p:nvPr>
            <p:ph idx="1"/>
          </p:nvPr>
        </p:nvSpPr>
        <p:spPr>
          <a:xfrm>
            <a:off x="534867" y="1493944"/>
            <a:ext cx="8042276" cy="4970653"/>
          </a:xfrm>
        </p:spPr>
        <p:txBody>
          <a:bodyPr>
            <a:normAutofit/>
          </a:bodyPr>
          <a:lstStyle/>
          <a:p>
            <a:r>
              <a:rPr lang="en-US" sz="2000" b="1" i="1" dirty="0"/>
              <a:t>Evaluation Contest Notes (Item 1177)</a:t>
            </a:r>
          </a:p>
          <a:p>
            <a:r>
              <a:rPr lang="en-US" sz="2000" b="1" i="1" dirty="0"/>
              <a:t>Speech Contestant Profile (Item 1189)</a:t>
            </a:r>
          </a:p>
          <a:p>
            <a:r>
              <a:rPr lang="en-US" sz="2000" b="1" i="1" dirty="0"/>
              <a:t>Speaker’s Certification of Eligibility &amp; Originality (Item 1183)</a:t>
            </a:r>
          </a:p>
          <a:p>
            <a:r>
              <a:rPr lang="en-US" sz="2000" b="1" i="1" dirty="0"/>
              <a:t>A list of all forms can be found in the Rule Book on pages 20, 25 and 26.</a:t>
            </a:r>
          </a:p>
        </p:txBody>
      </p:sp>
    </p:spTree>
    <p:extLst>
      <p:ext uri="{BB962C8B-B14F-4D97-AF65-F5344CB8AC3E}">
        <p14:creationId xmlns:p14="http://schemas.microsoft.com/office/powerpoint/2010/main" val="1712393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RESOURCES AND CHECKLISTS</a:t>
            </a:r>
          </a:p>
        </p:txBody>
      </p:sp>
      <p:sp>
        <p:nvSpPr>
          <p:cNvPr id="3" name="Content Placeholder 2"/>
          <p:cNvSpPr>
            <a:spLocks noGrp="1"/>
          </p:cNvSpPr>
          <p:nvPr>
            <p:ph idx="1"/>
          </p:nvPr>
        </p:nvSpPr>
        <p:spPr/>
        <p:txBody>
          <a:bodyPr/>
          <a:lstStyle/>
          <a:p>
            <a:r>
              <a:rPr lang="en-US" b="1" i="1" dirty="0"/>
              <a:t>Additional resources, manuals, articles and web pages can be found on page 26 of the Rule Book</a:t>
            </a:r>
          </a:p>
        </p:txBody>
      </p:sp>
    </p:spTree>
    <p:extLst>
      <p:ext uri="{BB962C8B-B14F-4D97-AF65-F5344CB8AC3E}">
        <p14:creationId xmlns:p14="http://schemas.microsoft.com/office/powerpoint/2010/main" val="27135530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4" y="277697"/>
            <a:ext cx="8042276" cy="785559"/>
          </a:xfrm>
        </p:spPr>
        <p:txBody>
          <a:bodyPr/>
          <a:lstStyle/>
          <a:p>
            <a:r>
              <a:rPr lang="en-US" sz="4000" b="1" dirty="0"/>
              <a:t>IN CONCLUSION</a:t>
            </a:r>
          </a:p>
        </p:txBody>
      </p:sp>
      <p:sp>
        <p:nvSpPr>
          <p:cNvPr id="3" name="Content Placeholder 2"/>
          <p:cNvSpPr>
            <a:spLocks noGrp="1"/>
          </p:cNvSpPr>
          <p:nvPr>
            <p:ph idx="1"/>
          </p:nvPr>
        </p:nvSpPr>
        <p:spPr>
          <a:xfrm>
            <a:off x="549274" y="1372767"/>
            <a:ext cx="8180055" cy="5304310"/>
          </a:xfrm>
        </p:spPr>
        <p:txBody>
          <a:bodyPr>
            <a:normAutofit/>
          </a:bodyPr>
          <a:lstStyle/>
          <a:p>
            <a:r>
              <a:rPr lang="en-US" sz="2000" b="1" i="1" dirty="0">
                <a:solidFill>
                  <a:srgbClr val="FF0000"/>
                </a:solidFill>
              </a:rPr>
              <a:t>Preparation and training </a:t>
            </a:r>
            <a:r>
              <a:rPr lang="en-US" sz="2000" b="1" i="1" dirty="0"/>
              <a:t>are the keys to success before, during and after a Speech Contest, no matter the contest level (Club, Area, Division, District, Regional or International). Contestant’s Checklist can be found on Page 23 of the Rule Book.</a:t>
            </a:r>
          </a:p>
          <a:p>
            <a:r>
              <a:rPr lang="en-US" sz="2000" b="1" i="1" dirty="0"/>
              <a:t>If you have questions or comments, or just need additional help, just text me at (916) 271-7306 or email me at </a:t>
            </a:r>
            <a:r>
              <a:rPr lang="en-US" sz="2000" b="1" i="1" dirty="0">
                <a:hlinkClick r:id="rId2"/>
              </a:rPr>
              <a:t>ed.johnson@district39.org</a:t>
            </a:r>
            <a:endParaRPr lang="en-US" sz="2000" b="1" i="1" dirty="0"/>
          </a:p>
          <a:p>
            <a:r>
              <a:rPr lang="en-US" sz="2000" b="1" i="1" dirty="0"/>
              <a:t>District Contest questions – </a:t>
            </a:r>
            <a:r>
              <a:rPr lang="en-US" sz="2000" b="1" i="1" dirty="0">
                <a:hlinkClick r:id="rId3"/>
              </a:rPr>
              <a:t>wes.johnson@district39.org</a:t>
            </a:r>
            <a:r>
              <a:rPr lang="en-US" sz="2000" b="1" i="1" dirty="0"/>
              <a:t> </a:t>
            </a:r>
          </a:p>
          <a:p>
            <a:r>
              <a:rPr lang="en-US" sz="2000" b="1" i="1" dirty="0"/>
              <a:t>Finally, it is imperative that you </a:t>
            </a:r>
            <a:r>
              <a:rPr lang="en-US" sz="2000" b="1" i="1" dirty="0">
                <a:solidFill>
                  <a:srgbClr val="FF0000"/>
                </a:solidFill>
              </a:rPr>
              <a:t>visit our contest website</a:t>
            </a:r>
            <a:r>
              <a:rPr lang="en-US" sz="2000" b="1" i="1" dirty="0"/>
              <a:t> at </a:t>
            </a:r>
            <a:r>
              <a:rPr lang="en-US" sz="2000" b="1" i="1" dirty="0">
                <a:solidFill>
                  <a:schemeClr val="accent6">
                    <a:lumMod val="60000"/>
                    <a:lumOff val="40000"/>
                  </a:schemeClr>
                </a:solidFill>
                <a:hlinkClick r:id="rId4"/>
              </a:rPr>
              <a:t>www.district39.org/contest-training/</a:t>
            </a:r>
            <a:r>
              <a:rPr lang="en-US" sz="2000" b="1" i="1" dirty="0"/>
              <a:t>. You must review this site if you plan to have a successful contest.</a:t>
            </a:r>
          </a:p>
          <a:p>
            <a:pPr marL="0" indent="0" algn="ctr">
              <a:buNone/>
            </a:pPr>
            <a:r>
              <a:rPr lang="en-US" sz="2000" b="1" i="1" dirty="0">
                <a:solidFill>
                  <a:srgbClr val="FF0000"/>
                </a:solidFill>
              </a:rPr>
              <a:t>BE EXCELLENT TO EACH OTHER!”</a:t>
            </a:r>
          </a:p>
        </p:txBody>
      </p:sp>
    </p:spTree>
    <p:extLst>
      <p:ext uri="{BB962C8B-B14F-4D97-AF65-F5344CB8AC3E}">
        <p14:creationId xmlns:p14="http://schemas.microsoft.com/office/powerpoint/2010/main" val="3559834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882311"/>
          </a:xfrm>
        </p:spPr>
        <p:txBody>
          <a:bodyPr/>
          <a:lstStyle/>
          <a:p>
            <a:r>
              <a:rPr lang="en-US" sz="3800" b="1" dirty="0"/>
              <a:t>RULES!!!</a:t>
            </a:r>
          </a:p>
        </p:txBody>
      </p:sp>
      <p:sp>
        <p:nvSpPr>
          <p:cNvPr id="3" name="Content Placeholder 2"/>
          <p:cNvSpPr>
            <a:spLocks noGrp="1"/>
          </p:cNvSpPr>
          <p:nvPr>
            <p:ph idx="1"/>
          </p:nvPr>
        </p:nvSpPr>
        <p:spPr>
          <a:xfrm>
            <a:off x="549275" y="1101949"/>
            <a:ext cx="8042276" cy="4841652"/>
          </a:xfrm>
        </p:spPr>
        <p:txBody>
          <a:bodyPr>
            <a:normAutofit lnSpcReduction="10000"/>
          </a:bodyPr>
          <a:lstStyle/>
          <a:p>
            <a:r>
              <a:rPr lang="en-US" b="1" i="1" dirty="0"/>
              <a:t>Toastmasters </a:t>
            </a:r>
            <a:r>
              <a:rPr lang="en-US" b="1" i="1" dirty="0">
                <a:cs typeface="Arial"/>
              </a:rPr>
              <a:t>International Speech Contest begins at the club level, proceeds through Area, Division, District Regional and International Levels</a:t>
            </a:r>
          </a:p>
          <a:p>
            <a:r>
              <a:rPr lang="en-US" b="1" i="1" dirty="0">
                <a:cs typeface="Arial"/>
              </a:rPr>
              <a:t>District Contest videos are submitted to World HQ to be used by the Regional &amp; International Levels</a:t>
            </a:r>
          </a:p>
          <a:p>
            <a:r>
              <a:rPr lang="en-US" b="1" i="1" dirty="0">
                <a:cs typeface="Arial"/>
              </a:rPr>
              <a:t>Audio is clear without echo while Video is in HD. Camera is tripod mounted without zoom.</a:t>
            </a:r>
          </a:p>
          <a:p>
            <a:r>
              <a:rPr lang="en-US" b="1" i="1" dirty="0">
                <a:cs typeface="Arial"/>
              </a:rPr>
              <a:t>The Speech Contest Rulebook is protocol for all Toastmasters Speech Contests at all levels.</a:t>
            </a:r>
          </a:p>
          <a:p>
            <a:r>
              <a:rPr lang="en-US" b="1" i="1" dirty="0">
                <a:cs typeface="Arial"/>
              </a:rPr>
              <a:t>District Speech Contests are only conducted annually.</a:t>
            </a:r>
          </a:p>
        </p:txBody>
      </p:sp>
    </p:spTree>
    <p:extLst>
      <p:ext uri="{BB962C8B-B14F-4D97-AF65-F5344CB8AC3E}">
        <p14:creationId xmlns:p14="http://schemas.microsoft.com/office/powerpoint/2010/main" val="265678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76945"/>
          </a:xfrm>
        </p:spPr>
        <p:txBody>
          <a:bodyPr/>
          <a:lstStyle/>
          <a:p>
            <a:r>
              <a:rPr lang="en-US" sz="4000" b="1" dirty="0"/>
              <a:t>START WITH THE RULES</a:t>
            </a:r>
          </a:p>
        </p:txBody>
      </p:sp>
      <p:sp>
        <p:nvSpPr>
          <p:cNvPr id="3" name="Content Placeholder 2"/>
          <p:cNvSpPr>
            <a:spLocks noGrp="1"/>
          </p:cNvSpPr>
          <p:nvPr>
            <p:ph idx="1"/>
          </p:nvPr>
        </p:nvSpPr>
        <p:spPr>
          <a:xfrm>
            <a:off x="549275" y="1668027"/>
            <a:ext cx="8158790" cy="3552931"/>
          </a:xfrm>
        </p:spPr>
        <p:txBody>
          <a:bodyPr>
            <a:noAutofit/>
          </a:bodyPr>
          <a:lstStyle/>
          <a:p>
            <a:r>
              <a:rPr lang="en-US" sz="2800" b="1" i="1" dirty="0"/>
              <a:t>Get the latest copy of the Speech Contest Rulebook, July 1, 2018 to June 30, 2019.  Free online download on the TI website (</a:t>
            </a:r>
            <a:r>
              <a:rPr lang="en-US" sz="2800" b="1" i="1" dirty="0">
                <a:hlinkClick r:id="rId2"/>
              </a:rPr>
              <a:t>www.toastmasters.org</a:t>
            </a:r>
            <a:r>
              <a:rPr lang="en-US" sz="2800" b="1" i="1" dirty="0"/>
              <a:t>)</a:t>
            </a:r>
          </a:p>
          <a:p>
            <a:r>
              <a:rPr lang="en-US" sz="2800" b="1" i="1" dirty="0">
                <a:solidFill>
                  <a:srgbClr val="FF0000"/>
                </a:solidFill>
                <a:hlinkClick r:id="rId3"/>
              </a:rPr>
              <a:t>www.district39.org/contest-training/</a:t>
            </a:r>
            <a:endParaRPr lang="en-US" sz="2800" b="1" i="1" dirty="0"/>
          </a:p>
          <a:p>
            <a:r>
              <a:rPr lang="en-US" sz="2800" b="1" i="1" dirty="0"/>
              <a:t>READ IT! Don’t assume that you know the rules.  It ALWAYS contains rule changes from the previous year.</a:t>
            </a:r>
          </a:p>
        </p:txBody>
      </p:sp>
    </p:spTree>
    <p:extLst>
      <p:ext uri="{BB962C8B-B14F-4D97-AF65-F5344CB8AC3E}">
        <p14:creationId xmlns:p14="http://schemas.microsoft.com/office/powerpoint/2010/main" val="2445043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26260"/>
            <a:ext cx="8042276" cy="730669"/>
          </a:xfrm>
        </p:spPr>
        <p:txBody>
          <a:bodyPr/>
          <a:lstStyle/>
          <a:p>
            <a:br>
              <a:rPr lang="en-US" sz="4000" b="1" dirty="0"/>
            </a:br>
            <a:r>
              <a:rPr lang="en-US" sz="4000" b="1" dirty="0"/>
              <a:t>QUALIFICATIONS</a:t>
            </a:r>
          </a:p>
        </p:txBody>
      </p:sp>
      <p:sp>
        <p:nvSpPr>
          <p:cNvPr id="3" name="Content Placeholder 2"/>
          <p:cNvSpPr>
            <a:spLocks noGrp="1"/>
          </p:cNvSpPr>
          <p:nvPr>
            <p:ph idx="1"/>
          </p:nvPr>
        </p:nvSpPr>
        <p:spPr>
          <a:xfrm>
            <a:off x="549275" y="1169581"/>
            <a:ext cx="8042276" cy="4343400"/>
          </a:xfrm>
        </p:spPr>
        <p:txBody>
          <a:bodyPr>
            <a:noAutofit/>
          </a:bodyPr>
          <a:lstStyle/>
          <a:p>
            <a:pPr marL="0" indent="0">
              <a:buNone/>
            </a:pPr>
            <a:r>
              <a:rPr lang="en-US" sz="1800" b="1" i="1" dirty="0">
                <a:latin typeface="Arial"/>
                <a:cs typeface="Arial"/>
              </a:rPr>
              <a:t>To be eligible as a contestant, a member must</a:t>
            </a:r>
          </a:p>
          <a:p>
            <a:r>
              <a:rPr lang="en-US" sz="1800" b="1" i="1" dirty="0">
                <a:latin typeface="Arial"/>
                <a:cs typeface="Arial"/>
              </a:rPr>
              <a:t>Be a paid member of the club, area, division or district in which he or she is competing</a:t>
            </a:r>
          </a:p>
          <a:p>
            <a:pPr lvl="1"/>
            <a:r>
              <a:rPr lang="en-US" sz="1800" b="1" i="1" dirty="0">
                <a:latin typeface="Arial"/>
                <a:cs typeface="Arial"/>
              </a:rPr>
              <a:t>The club must be in good standing</a:t>
            </a:r>
          </a:p>
          <a:p>
            <a:pPr lvl="1"/>
            <a:r>
              <a:rPr lang="en-US" sz="1800" b="1" i="1" dirty="0">
                <a:latin typeface="Arial"/>
                <a:cs typeface="Arial"/>
              </a:rPr>
              <a:t>Contestant Membership must be on file with Toastmasters International</a:t>
            </a:r>
          </a:p>
          <a:p>
            <a:r>
              <a:rPr lang="en-US" sz="1800" b="1" i="1" dirty="0">
                <a:latin typeface="Arial"/>
                <a:cs typeface="Arial"/>
              </a:rPr>
              <a:t>To be eligible for the International Speech Contest, a member must have completed six speeches in the CC Manual or 2 Levels in Pathways learning experience</a:t>
            </a:r>
          </a:p>
          <a:p>
            <a:r>
              <a:rPr lang="en-US" sz="1800" b="1" i="1" dirty="0">
                <a:latin typeface="Arial"/>
                <a:cs typeface="Arial"/>
              </a:rPr>
              <a:t>Maintain eligibility at all levels of competition</a:t>
            </a:r>
          </a:p>
          <a:p>
            <a:pPr marL="0" indent="0">
              <a:buNone/>
            </a:pPr>
            <a:r>
              <a:rPr lang="en-US" sz="1800" b="1" i="1" dirty="0">
                <a:solidFill>
                  <a:srgbClr val="FF0000"/>
                </a:solidFill>
                <a:latin typeface="Arial"/>
                <a:cs typeface="Arial"/>
              </a:rPr>
              <a:t>NOTE: </a:t>
            </a:r>
            <a:r>
              <a:rPr lang="en-US" sz="1800" b="1" i="1" dirty="0">
                <a:solidFill>
                  <a:schemeClr val="tx1"/>
                </a:solidFill>
                <a:latin typeface="Arial"/>
                <a:cs typeface="Arial"/>
              </a:rPr>
              <a:t>Ineligible to compete are: judges, international, regional &amp; district officers, immediate past directors, presenters of education sessions, contest chairs, timers, ballot counters, SSA’s, etc.</a:t>
            </a:r>
            <a:endParaRPr lang="en-US" sz="1800" b="1" i="1" dirty="0">
              <a:solidFill>
                <a:srgbClr val="FF0000"/>
              </a:solidFill>
              <a:latin typeface="Arial"/>
              <a:cs typeface="Arial"/>
            </a:endParaRPr>
          </a:p>
        </p:txBody>
      </p:sp>
    </p:spTree>
    <p:extLst>
      <p:ext uri="{BB962C8B-B14F-4D97-AF65-F5344CB8AC3E}">
        <p14:creationId xmlns:p14="http://schemas.microsoft.com/office/powerpoint/2010/main" val="2467954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09596"/>
            <a:ext cx="8042276" cy="700498"/>
          </a:xfrm>
        </p:spPr>
        <p:txBody>
          <a:bodyPr/>
          <a:lstStyle/>
          <a:p>
            <a:r>
              <a:rPr lang="en-US" sz="4000" b="1" dirty="0"/>
              <a:t>CONTESTANT SELECTION</a:t>
            </a:r>
          </a:p>
        </p:txBody>
      </p:sp>
      <p:sp>
        <p:nvSpPr>
          <p:cNvPr id="6" name="Content Placeholder 2">
            <a:extLst>
              <a:ext uri="{FF2B5EF4-FFF2-40B4-BE49-F238E27FC236}">
                <a16:creationId xmlns:a16="http://schemas.microsoft.com/office/drawing/2014/main" id="{70CB8C70-4495-1A4B-8BDD-0E2C19E70B82}"/>
              </a:ext>
            </a:extLst>
          </p:cNvPr>
          <p:cNvSpPr txBox="1">
            <a:spLocks/>
          </p:cNvSpPr>
          <p:nvPr/>
        </p:nvSpPr>
        <p:spPr>
          <a:xfrm>
            <a:off x="698131" y="1145008"/>
            <a:ext cx="8042276" cy="4958081"/>
          </a:xfrm>
          <a:prstGeom prst="rect">
            <a:avLst/>
          </a:prstGeom>
        </p:spPr>
        <p:txBody>
          <a:bodyPr vert="horz" lIns="91440" tIns="45720" rIns="91440" bIns="45720" rtlCol="0">
            <a:normAutofit fontScale="92500"/>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a:lstStyle>
          <a:p>
            <a:r>
              <a:rPr lang="en-US" i="1" dirty="0">
                <a:latin typeface="Arial"/>
                <a:cs typeface="Arial"/>
              </a:rPr>
              <a:t>Each </a:t>
            </a:r>
            <a:r>
              <a:rPr lang="en-US" i="1" dirty="0">
                <a:solidFill>
                  <a:srgbClr val="FF0000"/>
                </a:solidFill>
                <a:latin typeface="Arial"/>
                <a:cs typeface="Arial"/>
              </a:rPr>
              <a:t>Club</a:t>
            </a:r>
            <a:r>
              <a:rPr lang="en-US" i="1" dirty="0">
                <a:latin typeface="Arial"/>
                <a:cs typeface="Arial"/>
              </a:rPr>
              <a:t> selects contestant by whatever means.</a:t>
            </a:r>
          </a:p>
          <a:p>
            <a:pPr lvl="1"/>
            <a:r>
              <a:rPr lang="en-US" i="1" dirty="0">
                <a:latin typeface="Arial"/>
                <a:cs typeface="Arial"/>
              </a:rPr>
              <a:t>Qualifying contestants are listed on form 1182 Notification of Contest Winner form and given to Area Contest Chair.</a:t>
            </a:r>
          </a:p>
          <a:p>
            <a:pPr lvl="1"/>
            <a:r>
              <a:rPr lang="en-US" i="1" dirty="0">
                <a:latin typeface="Arial"/>
                <a:cs typeface="Arial"/>
              </a:rPr>
              <a:t>Winners (1</a:t>
            </a:r>
            <a:r>
              <a:rPr lang="en-US" i="1" baseline="30000" dirty="0">
                <a:latin typeface="Arial"/>
                <a:cs typeface="Arial"/>
              </a:rPr>
              <a:t>st</a:t>
            </a:r>
            <a:r>
              <a:rPr lang="en-US" i="1" dirty="0">
                <a:latin typeface="Arial"/>
                <a:cs typeface="Arial"/>
              </a:rPr>
              <a:t> &amp; 2</a:t>
            </a:r>
            <a:r>
              <a:rPr lang="en-US" i="1" baseline="30000" dirty="0">
                <a:latin typeface="Arial"/>
                <a:cs typeface="Arial"/>
              </a:rPr>
              <a:t>nd</a:t>
            </a:r>
            <a:r>
              <a:rPr lang="en-US" i="1" dirty="0">
                <a:latin typeface="Arial"/>
                <a:cs typeface="Arial"/>
              </a:rPr>
              <a:t>)  go to Area Contest to compete.</a:t>
            </a:r>
          </a:p>
          <a:p>
            <a:r>
              <a:rPr lang="en-US" i="1" dirty="0">
                <a:latin typeface="Arial"/>
                <a:cs typeface="Arial"/>
              </a:rPr>
              <a:t>Each </a:t>
            </a:r>
            <a:r>
              <a:rPr lang="en-US" i="1" dirty="0">
                <a:solidFill>
                  <a:srgbClr val="FF0000"/>
                </a:solidFill>
                <a:latin typeface="Arial"/>
                <a:cs typeface="Arial"/>
              </a:rPr>
              <a:t>Area</a:t>
            </a:r>
            <a:r>
              <a:rPr lang="en-US" i="1" dirty="0">
                <a:latin typeface="Arial"/>
                <a:cs typeface="Arial"/>
              </a:rPr>
              <a:t> must hold a speech contest. </a:t>
            </a:r>
          </a:p>
          <a:p>
            <a:pPr lvl="1"/>
            <a:r>
              <a:rPr lang="en-US" i="1" dirty="0">
                <a:latin typeface="Arial"/>
                <a:cs typeface="Arial"/>
              </a:rPr>
              <a:t>Qualifying contestants are listed on form 1182 Notification of Contest Winner form and given to Division Contest Chair.</a:t>
            </a:r>
          </a:p>
          <a:p>
            <a:pPr lvl="1"/>
            <a:r>
              <a:rPr lang="en-US" i="1" dirty="0">
                <a:latin typeface="Arial"/>
                <a:cs typeface="Arial"/>
              </a:rPr>
              <a:t>Winners (1</a:t>
            </a:r>
            <a:r>
              <a:rPr lang="en-US" i="1" baseline="30000" dirty="0">
                <a:latin typeface="Arial"/>
                <a:cs typeface="Arial"/>
              </a:rPr>
              <a:t>st</a:t>
            </a:r>
            <a:r>
              <a:rPr lang="en-US" i="1" dirty="0">
                <a:latin typeface="Arial"/>
                <a:cs typeface="Arial"/>
              </a:rPr>
              <a:t> &amp; 2</a:t>
            </a:r>
            <a:r>
              <a:rPr lang="en-US" i="1" baseline="30000" dirty="0">
                <a:latin typeface="Arial"/>
                <a:cs typeface="Arial"/>
              </a:rPr>
              <a:t>nd</a:t>
            </a:r>
            <a:r>
              <a:rPr lang="en-US" i="1" dirty="0">
                <a:latin typeface="Arial"/>
                <a:cs typeface="Arial"/>
              </a:rPr>
              <a:t>) go to Division Contest to compete.</a:t>
            </a:r>
          </a:p>
          <a:p>
            <a:r>
              <a:rPr lang="en-US" i="1" dirty="0">
                <a:latin typeface="Arial"/>
                <a:cs typeface="Arial"/>
              </a:rPr>
              <a:t>Each </a:t>
            </a:r>
            <a:r>
              <a:rPr lang="en-US" i="1" dirty="0">
                <a:solidFill>
                  <a:srgbClr val="FF0000"/>
                </a:solidFill>
                <a:latin typeface="Arial"/>
                <a:cs typeface="Arial"/>
              </a:rPr>
              <a:t>Division</a:t>
            </a:r>
            <a:r>
              <a:rPr lang="en-US" i="1" dirty="0">
                <a:latin typeface="Arial"/>
                <a:cs typeface="Arial"/>
              </a:rPr>
              <a:t> holds a speech contest.</a:t>
            </a:r>
          </a:p>
          <a:p>
            <a:pPr lvl="1"/>
            <a:r>
              <a:rPr lang="en-US" i="1" dirty="0">
                <a:latin typeface="Arial"/>
                <a:cs typeface="Arial"/>
              </a:rPr>
              <a:t>Qualifying contestants are listed on form 1182 Notification of Contest Winner form and given to District Contest Chair.</a:t>
            </a:r>
          </a:p>
          <a:p>
            <a:pPr lvl="1"/>
            <a:r>
              <a:rPr lang="en-US" i="1" dirty="0">
                <a:latin typeface="Arial"/>
                <a:cs typeface="Arial"/>
              </a:rPr>
              <a:t>Winner (1</a:t>
            </a:r>
            <a:r>
              <a:rPr lang="en-US" i="1" baseline="30000" dirty="0">
                <a:latin typeface="Arial"/>
                <a:cs typeface="Arial"/>
              </a:rPr>
              <a:t>st</a:t>
            </a:r>
            <a:r>
              <a:rPr lang="en-US" i="1" dirty="0">
                <a:latin typeface="Arial"/>
                <a:cs typeface="Arial"/>
              </a:rPr>
              <a:t>) participates in District Contest.</a:t>
            </a:r>
          </a:p>
        </p:txBody>
      </p:sp>
    </p:spTree>
    <p:extLst>
      <p:ext uri="{BB962C8B-B14F-4D97-AF65-F5344CB8AC3E}">
        <p14:creationId xmlns:p14="http://schemas.microsoft.com/office/powerpoint/2010/main" val="340980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303" y="128841"/>
            <a:ext cx="9413432" cy="764294"/>
          </a:xfrm>
        </p:spPr>
        <p:txBody>
          <a:bodyPr/>
          <a:lstStyle/>
          <a:p>
            <a:r>
              <a:rPr lang="en-US" sz="3600" b="1" dirty="0"/>
              <a:t>INTERNATIONAL SPEECH CONTEST</a:t>
            </a:r>
          </a:p>
        </p:txBody>
      </p:sp>
      <p:sp>
        <p:nvSpPr>
          <p:cNvPr id="3" name="Content Placeholder 2"/>
          <p:cNvSpPr>
            <a:spLocks noGrp="1"/>
          </p:cNvSpPr>
          <p:nvPr>
            <p:ph idx="1"/>
          </p:nvPr>
        </p:nvSpPr>
        <p:spPr>
          <a:xfrm>
            <a:off x="274637" y="1158949"/>
            <a:ext cx="8591551" cy="5433056"/>
          </a:xfrm>
        </p:spPr>
        <p:txBody>
          <a:bodyPr>
            <a:normAutofit/>
          </a:bodyPr>
          <a:lstStyle/>
          <a:p>
            <a:r>
              <a:rPr lang="en-US" sz="1800" b="1" i="1" dirty="0"/>
              <a:t>Each contestant will use the same speaking area. Speaking order is announced Before the contest begins. Speeches are 5 to 7 minutes long. There will be 1 minute of silence between speeches for voting.</a:t>
            </a:r>
          </a:p>
          <a:p>
            <a:r>
              <a:rPr lang="en-US" sz="1800" b="1" i="1" dirty="0"/>
              <a:t>The winner of each Division Contest will compete. If a contestant misses a contest briefing, he or she is </a:t>
            </a:r>
            <a:r>
              <a:rPr lang="en-US" sz="1800" b="1" i="1" dirty="0">
                <a:solidFill>
                  <a:srgbClr val="FF0000"/>
                </a:solidFill>
              </a:rPr>
              <a:t>disqualified</a:t>
            </a:r>
            <a:r>
              <a:rPr lang="en-US" sz="1800" b="1" i="1" dirty="0"/>
              <a:t>. An alternate who </a:t>
            </a:r>
            <a:r>
              <a:rPr lang="en-US" sz="1800" b="1" i="1" dirty="0">
                <a:solidFill>
                  <a:srgbClr val="FF0000"/>
                </a:solidFill>
              </a:rPr>
              <a:t>attends</a:t>
            </a:r>
            <a:r>
              <a:rPr lang="en-US" sz="1800" b="1" i="1" dirty="0"/>
              <a:t> the briefing may participate instead.</a:t>
            </a:r>
          </a:p>
          <a:p>
            <a:r>
              <a:rPr lang="en-US" sz="1800" b="1" i="1" dirty="0"/>
              <a:t>Before the contest, judges, timers and ballot counters are briefed by the Chief Judge.  Contestants are briefed by the Contest Chair &amp; Chief Judge.</a:t>
            </a:r>
          </a:p>
          <a:p>
            <a:r>
              <a:rPr lang="en-US" sz="1800" b="1" i="1" dirty="0"/>
              <a:t>At the end of the contests, Ballots are collected and counted by the Chief Judge and the Ballot Counters.  Results are on the results sheet and given to the Contest Chair.</a:t>
            </a:r>
          </a:p>
          <a:p>
            <a:r>
              <a:rPr lang="en-US" sz="1800" b="1" i="1" dirty="0"/>
              <a:t>The Toastmaster will perform contestant interviews while ballots are counted. Winners will be announced “3</a:t>
            </a:r>
            <a:r>
              <a:rPr lang="en-US" sz="1800" b="1" i="1" baseline="30000" dirty="0"/>
              <a:t>rd</a:t>
            </a:r>
            <a:r>
              <a:rPr lang="en-US" sz="1800" b="1" i="1" dirty="0"/>
              <a:t> place, 2</a:t>
            </a:r>
            <a:r>
              <a:rPr lang="en-US" sz="1800" b="1" i="1" baseline="30000" dirty="0"/>
              <a:t>nd</a:t>
            </a:r>
            <a:r>
              <a:rPr lang="en-US" sz="1800" b="1" i="1" dirty="0"/>
              <a:t> place, then 1</a:t>
            </a:r>
            <a:r>
              <a:rPr lang="en-US" sz="1800" b="1" i="1" baseline="30000" dirty="0"/>
              <a:t>st</a:t>
            </a:r>
            <a:r>
              <a:rPr lang="en-US" sz="1800" b="1" i="1" dirty="0"/>
              <a:t> place”. Results are final unless announced incorrectly.</a:t>
            </a:r>
          </a:p>
        </p:txBody>
      </p:sp>
    </p:spTree>
    <p:extLst>
      <p:ext uri="{BB962C8B-B14F-4D97-AF65-F5344CB8AC3E}">
        <p14:creationId xmlns:p14="http://schemas.microsoft.com/office/powerpoint/2010/main" val="2728369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02517"/>
          </a:xfrm>
        </p:spPr>
        <p:txBody>
          <a:bodyPr/>
          <a:lstStyle/>
          <a:p>
            <a:r>
              <a:rPr lang="en-US" sz="4400" b="1" dirty="0"/>
              <a:t>EVALUATION CONTEST</a:t>
            </a:r>
          </a:p>
        </p:txBody>
      </p:sp>
      <p:sp>
        <p:nvSpPr>
          <p:cNvPr id="3" name="Content Placeholder 2"/>
          <p:cNvSpPr>
            <a:spLocks noGrp="1"/>
          </p:cNvSpPr>
          <p:nvPr>
            <p:ph idx="1"/>
          </p:nvPr>
        </p:nvSpPr>
        <p:spPr>
          <a:xfrm>
            <a:off x="549275" y="1527782"/>
            <a:ext cx="8042276" cy="3852294"/>
          </a:xfrm>
        </p:spPr>
        <p:txBody>
          <a:bodyPr>
            <a:normAutofit/>
          </a:bodyPr>
          <a:lstStyle/>
          <a:p>
            <a:r>
              <a:rPr lang="en-US" sz="2000" b="1" i="1" dirty="0"/>
              <a:t>Evaluations are 2 to 3 minutes. All evaluators will be present when the test/model speaker gives a speech. All contestants will be asked to leave the room after the speech and given a short period to make notes.</a:t>
            </a:r>
          </a:p>
          <a:p>
            <a:r>
              <a:rPr lang="en-US" sz="2000" b="1" i="1" dirty="0"/>
              <a:t>All contestants will remain outside of the room while the first evaluator is called.  After the evaluation, the next speaker is called in while the others remain outside. When all have spoke, ballots will be collected.</a:t>
            </a:r>
          </a:p>
          <a:p>
            <a:r>
              <a:rPr lang="en-US" sz="2000" b="1" i="1" dirty="0"/>
              <a:t>Results will be given by the Chief Judge to the Contest Chair.</a:t>
            </a:r>
          </a:p>
        </p:txBody>
      </p:sp>
    </p:spTree>
    <p:extLst>
      <p:ext uri="{BB962C8B-B14F-4D97-AF65-F5344CB8AC3E}">
        <p14:creationId xmlns:p14="http://schemas.microsoft.com/office/powerpoint/2010/main" val="191344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08173"/>
            <a:ext cx="8042276" cy="627492"/>
          </a:xfrm>
        </p:spPr>
        <p:txBody>
          <a:bodyPr/>
          <a:lstStyle/>
          <a:p>
            <a:r>
              <a:rPr lang="en-US" sz="4000" b="1" dirty="0"/>
              <a:t>STAGE USAGE</a:t>
            </a:r>
          </a:p>
        </p:txBody>
      </p:sp>
      <p:sp>
        <p:nvSpPr>
          <p:cNvPr id="3" name="Content Placeholder 2"/>
          <p:cNvSpPr>
            <a:spLocks noGrp="1"/>
          </p:cNvSpPr>
          <p:nvPr>
            <p:ph idx="1"/>
          </p:nvPr>
        </p:nvSpPr>
        <p:spPr>
          <a:xfrm>
            <a:off x="549275" y="1167538"/>
            <a:ext cx="8042276" cy="5285402"/>
          </a:xfrm>
        </p:spPr>
        <p:txBody>
          <a:bodyPr>
            <a:normAutofit/>
          </a:bodyPr>
          <a:lstStyle/>
          <a:p>
            <a:r>
              <a:rPr lang="en-US" b="1" i="1" dirty="0">
                <a:solidFill>
                  <a:srgbClr val="000000"/>
                </a:solidFill>
              </a:rPr>
              <a:t>All contestants will speak from the same platform. Each contestant will be advised of the speaking area during the contestant brief.</a:t>
            </a:r>
          </a:p>
          <a:p>
            <a:r>
              <a:rPr lang="en-US" b="1" i="1" dirty="0">
                <a:solidFill>
                  <a:srgbClr val="000000"/>
                </a:solidFill>
              </a:rPr>
              <a:t>A lectern/podium will be available (optional).  The camera will record the entire platform area throughout the contest</a:t>
            </a:r>
          </a:p>
          <a:p>
            <a:r>
              <a:rPr lang="en-US" b="1" i="1" dirty="0">
                <a:solidFill>
                  <a:srgbClr val="000000"/>
                </a:solidFill>
              </a:rPr>
              <a:t>Fixed or portable microphones will be available</a:t>
            </a:r>
          </a:p>
          <a:p>
            <a:r>
              <a:rPr lang="en-US" b="1" i="1" dirty="0">
                <a:solidFill>
                  <a:srgbClr val="000000"/>
                </a:solidFill>
              </a:rPr>
              <a:t>Props are permitted. Notify the Contest Chair and Chief Judge so they may make the Sergeant-At-Arms available</a:t>
            </a:r>
          </a:p>
          <a:p>
            <a:endParaRPr lang="en-US" b="1" i="1" dirty="0">
              <a:solidFill>
                <a:srgbClr val="000000"/>
              </a:solidFill>
            </a:endParaRPr>
          </a:p>
        </p:txBody>
      </p:sp>
    </p:spTree>
    <p:extLst>
      <p:ext uri="{BB962C8B-B14F-4D97-AF65-F5344CB8AC3E}">
        <p14:creationId xmlns:p14="http://schemas.microsoft.com/office/powerpoint/2010/main" val="2215499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7"/>
            <a:ext cx="8042276" cy="721763"/>
          </a:xfrm>
        </p:spPr>
        <p:txBody>
          <a:bodyPr/>
          <a:lstStyle/>
          <a:p>
            <a:r>
              <a:rPr lang="en-US" sz="4000" b="1" dirty="0"/>
              <a:t>CONTEST DIFFERENCES </a:t>
            </a:r>
          </a:p>
        </p:txBody>
      </p:sp>
      <p:sp>
        <p:nvSpPr>
          <p:cNvPr id="3" name="Content Placeholder 2"/>
          <p:cNvSpPr>
            <a:spLocks noGrp="1"/>
          </p:cNvSpPr>
          <p:nvPr>
            <p:ph idx="1"/>
          </p:nvPr>
        </p:nvSpPr>
        <p:spPr>
          <a:xfrm>
            <a:off x="549275" y="1016002"/>
            <a:ext cx="8042276" cy="5464954"/>
          </a:xfrm>
        </p:spPr>
        <p:txBody>
          <a:bodyPr>
            <a:normAutofit fontScale="92500" lnSpcReduction="20000"/>
          </a:bodyPr>
          <a:lstStyle/>
          <a:p>
            <a:pPr marL="0" indent="0">
              <a:buNone/>
            </a:pPr>
            <a:r>
              <a:rPr lang="en-US" b="1" u="sng" dirty="0">
                <a:solidFill>
                  <a:schemeClr val="tx1"/>
                </a:solidFill>
              </a:rPr>
              <a:t>INTERNATIONAL </a:t>
            </a:r>
            <a:r>
              <a:rPr lang="en-US" b="1" u="sng" dirty="0">
                <a:solidFill>
                  <a:srgbClr val="000000"/>
                </a:solidFill>
              </a:rPr>
              <a:t>CONTEST:</a:t>
            </a:r>
          </a:p>
          <a:p>
            <a:r>
              <a:rPr lang="en-US" sz="2000" b="1" i="1" dirty="0">
                <a:solidFill>
                  <a:srgbClr val="000000"/>
                </a:solidFill>
              </a:rPr>
              <a:t>Speeches are 5 to 7 minutes and judged on content, delivery and language. </a:t>
            </a:r>
          </a:p>
          <a:p>
            <a:r>
              <a:rPr lang="en-US" sz="2000" b="1" i="1" dirty="0">
                <a:solidFill>
                  <a:srgbClr val="000000"/>
                </a:solidFill>
              </a:rPr>
              <a:t>The Division Winner goes to the TI Convention for the World Championship of Public Speaking</a:t>
            </a:r>
          </a:p>
          <a:p>
            <a:r>
              <a:rPr lang="en-US" sz="2000" b="1" i="1" dirty="0">
                <a:solidFill>
                  <a:srgbClr val="000000"/>
                </a:solidFill>
              </a:rPr>
              <a:t>All contestants remain in the rook while each speaks</a:t>
            </a:r>
          </a:p>
          <a:p>
            <a:pPr marL="0" indent="0">
              <a:buNone/>
            </a:pPr>
            <a:r>
              <a:rPr lang="en-US" b="1" u="sng" dirty="0">
                <a:solidFill>
                  <a:srgbClr val="000000"/>
                </a:solidFill>
              </a:rPr>
              <a:t>EVALUATION CONTEST:</a:t>
            </a:r>
          </a:p>
          <a:p>
            <a:r>
              <a:rPr lang="en-US" sz="2000" b="1" i="1" dirty="0">
                <a:solidFill>
                  <a:srgbClr val="000000"/>
                </a:solidFill>
              </a:rPr>
              <a:t>One Target Speech ( 5 – 7 minutes )</a:t>
            </a:r>
          </a:p>
          <a:p>
            <a:r>
              <a:rPr lang="en-US" sz="2000" b="1" i="1" dirty="0">
                <a:solidFill>
                  <a:srgbClr val="000000"/>
                </a:solidFill>
              </a:rPr>
              <a:t>Evaluations are 2 to 3 minutes long and judged on analytical quality, recommendations, technique and summation.</a:t>
            </a:r>
          </a:p>
          <a:p>
            <a:r>
              <a:rPr lang="en-US" sz="2000" b="1" i="1" dirty="0">
                <a:solidFill>
                  <a:srgbClr val="000000"/>
                </a:solidFill>
              </a:rPr>
              <a:t>The Division Winner does not advance to an international competition</a:t>
            </a:r>
          </a:p>
          <a:p>
            <a:r>
              <a:rPr lang="en-US" sz="2000" b="1" i="1" dirty="0">
                <a:solidFill>
                  <a:srgbClr val="000000"/>
                </a:solidFill>
              </a:rPr>
              <a:t>Contestants are held outside and brought in to speak after each previous speaker</a:t>
            </a:r>
          </a:p>
          <a:p>
            <a:endParaRPr lang="en-US" sz="1800" b="1" i="1" dirty="0">
              <a:solidFill>
                <a:srgbClr val="000000"/>
              </a:solidFill>
            </a:endParaRPr>
          </a:p>
        </p:txBody>
      </p:sp>
    </p:spTree>
    <p:extLst>
      <p:ext uri="{BB962C8B-B14F-4D97-AF65-F5344CB8AC3E}">
        <p14:creationId xmlns:p14="http://schemas.microsoft.com/office/powerpoint/2010/main" val="37690044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611</TotalTime>
  <Words>1240</Words>
  <Application>Microsoft Macintosh PowerPoint</Application>
  <PresentationFormat>On-screen Show (4:3)</PresentationFormat>
  <Paragraphs>94</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News Gothic MT</vt:lpstr>
      <vt:lpstr>Wingdings 2</vt:lpstr>
      <vt:lpstr>Breeze</vt:lpstr>
      <vt:lpstr>BEING A CONTESTANT</vt:lpstr>
      <vt:lpstr>RULES!!!</vt:lpstr>
      <vt:lpstr>START WITH THE RULES</vt:lpstr>
      <vt:lpstr> QUALIFICATIONS</vt:lpstr>
      <vt:lpstr>CONTESTANT SELECTION</vt:lpstr>
      <vt:lpstr>INTERNATIONAL SPEECH CONTEST</vt:lpstr>
      <vt:lpstr>EVALUATION CONTEST</vt:lpstr>
      <vt:lpstr>STAGE USAGE</vt:lpstr>
      <vt:lpstr>CONTEST DIFFERENCES </vt:lpstr>
      <vt:lpstr>JUDGES</vt:lpstr>
      <vt:lpstr>OBJECTIVE JUDGING</vt:lpstr>
      <vt:lpstr>WHAT ARE JUDGES LOOKING FOR?</vt:lpstr>
      <vt:lpstr>FORMS</vt:lpstr>
      <vt:lpstr>RESOURCES AND CHECKLISTS</vt:lpstr>
      <vt:lpstr>IN CONCLUSION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RUNNING CONTESTS</dc:title>
  <dc:creator>Edward Johnson</dc:creator>
  <cp:lastModifiedBy>Microsoft Office User</cp:lastModifiedBy>
  <cp:revision>51</cp:revision>
  <dcterms:created xsi:type="dcterms:W3CDTF">2018-12-27T03:58:23Z</dcterms:created>
  <dcterms:modified xsi:type="dcterms:W3CDTF">2019-01-01T17:55:49Z</dcterms:modified>
</cp:coreProperties>
</file>